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8288000" cy="10287000"/>
  <p:notesSz cx="6858000" cy="9144000"/>
  <p:embeddedFontLst>
    <p:embeddedFont>
      <p:font typeface="Agency FB" panose="020B0503020202020204" pitchFamily="34" charset="0"/>
      <p:regular r:id="rId68"/>
      <p:bold r:id="rId69"/>
    </p:embeddedFont>
    <p:embeddedFont>
      <p:font typeface="Arcade Gamer" panose="020B0600000101010101" charset="0"/>
      <p:regular r:id="rId70"/>
    </p:embeddedFont>
    <p:embeddedFont>
      <p:font typeface="Arimo" panose="020B0600000101010101" charset="0"/>
      <p:regular r:id="rId71"/>
    </p:embeddedFont>
    <p:embeddedFont>
      <p:font typeface="Big Shoulders Display Bold" panose="020B0600000101010101" charset="0"/>
      <p:regular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Disket Mono" panose="020B0600000101010101" charset="0"/>
      <p:regular r:id="rId77"/>
    </p:embeddedFont>
    <p:embeddedFont>
      <p:font typeface="Garet" panose="020B0600000101010101" charset="0"/>
      <p:regular r:id="rId78"/>
    </p:embeddedFont>
    <p:embeddedFont>
      <p:font typeface="Garet Bold" panose="020B0600000101010101" charset="0"/>
      <p:regular r:id="rId79"/>
    </p:embeddedFont>
    <p:embeddedFont>
      <p:font typeface="맑은 고딕" panose="020B0503020000020004" pitchFamily="50" charset="-127"/>
      <p:regular r:id="rId80"/>
      <p:bold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EF80"/>
    <a:srgbClr val="FF6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16C24-C922-4984-BB6E-11EFD53E407A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0C8C6-72B0-4887-9433-F5C091E67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3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0C8C6-72B0-4887-9433-F5C091E678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068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0C8C6-72B0-4887-9433-F5C091E6785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0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gif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24" Type="http://schemas.openxmlformats.org/officeDocument/2006/relationships/image" Target="../media/image22.gif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23.gif"/><Relationship Id="rId3" Type="http://schemas.openxmlformats.org/officeDocument/2006/relationships/image" Target="../media/image66.svg"/><Relationship Id="rId7" Type="http://schemas.openxmlformats.org/officeDocument/2006/relationships/image" Target="../media/image27.gif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6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34.svg"/><Relationship Id="rId5" Type="http://schemas.openxmlformats.org/officeDocument/2006/relationships/image" Target="../media/image63.pn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67.jpe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jpeg"/><Relationship Id="rId7" Type="http://schemas.openxmlformats.org/officeDocument/2006/relationships/image" Target="../media/image71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7.svg"/><Relationship Id="rId10" Type="http://schemas.openxmlformats.org/officeDocument/2006/relationships/image" Target="../media/image74.PNG"/><Relationship Id="rId4" Type="http://schemas.openxmlformats.org/officeDocument/2006/relationships/image" Target="../media/image6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6.png"/><Relationship Id="rId21" Type="http://schemas.openxmlformats.org/officeDocument/2006/relationships/image" Target="../media/image41.png"/><Relationship Id="rId7" Type="http://schemas.openxmlformats.org/officeDocument/2006/relationships/image" Target="../media/image27.gif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image" Target="../media/image24.gif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gif"/><Relationship Id="rId10" Type="http://schemas.openxmlformats.org/officeDocument/2006/relationships/image" Target="../media/image30.gif"/><Relationship Id="rId19" Type="http://schemas.openxmlformats.org/officeDocument/2006/relationships/image" Target="../media/image39.png"/><Relationship Id="rId4" Type="http://schemas.openxmlformats.org/officeDocument/2006/relationships/image" Target="../media/image7.svg"/><Relationship Id="rId9" Type="http://schemas.openxmlformats.org/officeDocument/2006/relationships/image" Target="../media/image29.gif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sv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svg"/><Relationship Id="rId18" Type="http://schemas.openxmlformats.org/officeDocument/2006/relationships/image" Target="../media/image44.gif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1.png"/><Relationship Id="rId17" Type="http://schemas.openxmlformats.org/officeDocument/2006/relationships/image" Target="../media/image34.svg"/><Relationship Id="rId2" Type="http://schemas.openxmlformats.org/officeDocument/2006/relationships/image" Target="../media/image5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50.svg"/><Relationship Id="rId5" Type="http://schemas.openxmlformats.org/officeDocument/2006/relationships/image" Target="../media/image62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61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slide" Target="slide6.xml"/><Relationship Id="rId7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5.gif"/><Relationship Id="rId5" Type="http://schemas.openxmlformats.org/officeDocument/2006/relationships/slide" Target="slide5.xml"/><Relationship Id="rId10" Type="http://schemas.openxmlformats.org/officeDocument/2006/relationships/image" Target="../media/image46.gif"/><Relationship Id="rId4" Type="http://schemas.openxmlformats.org/officeDocument/2006/relationships/slide" Target="slide12.xml"/><Relationship Id="rId9" Type="http://schemas.openxmlformats.org/officeDocument/2006/relationships/image" Target="../media/image4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svg"/><Relationship Id="rId18" Type="http://schemas.openxmlformats.org/officeDocument/2006/relationships/image" Target="../media/image44.gif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1.png"/><Relationship Id="rId17" Type="http://schemas.openxmlformats.org/officeDocument/2006/relationships/image" Target="../media/image34.svg"/><Relationship Id="rId2" Type="http://schemas.openxmlformats.org/officeDocument/2006/relationships/image" Target="../media/image5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50.svg"/><Relationship Id="rId5" Type="http://schemas.openxmlformats.org/officeDocument/2006/relationships/image" Target="../media/image62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61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svg"/><Relationship Id="rId18" Type="http://schemas.openxmlformats.org/officeDocument/2006/relationships/image" Target="../media/image44.gif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1.png"/><Relationship Id="rId17" Type="http://schemas.openxmlformats.org/officeDocument/2006/relationships/image" Target="../media/image34.svg"/><Relationship Id="rId2" Type="http://schemas.openxmlformats.org/officeDocument/2006/relationships/image" Target="../media/image5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50.svg"/><Relationship Id="rId5" Type="http://schemas.openxmlformats.org/officeDocument/2006/relationships/image" Target="../media/image62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61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6.svg"/><Relationship Id="rId18" Type="http://schemas.openxmlformats.org/officeDocument/2006/relationships/image" Target="../media/image47.png"/><Relationship Id="rId3" Type="http://schemas.openxmlformats.org/officeDocument/2006/relationships/image" Target="../media/image52.svg"/><Relationship Id="rId21" Type="http://schemas.openxmlformats.org/officeDocument/2006/relationships/image" Target="../media/image60.svg"/><Relationship Id="rId7" Type="http://schemas.openxmlformats.org/officeDocument/2006/relationships/image" Target="../media/image9.svg"/><Relationship Id="rId12" Type="http://schemas.openxmlformats.org/officeDocument/2006/relationships/image" Target="../media/image55.png"/><Relationship Id="rId17" Type="http://schemas.openxmlformats.org/officeDocument/2006/relationships/image" Target="../media/image58.svg"/><Relationship Id="rId25" Type="http://schemas.openxmlformats.org/officeDocument/2006/relationships/image" Target="../media/image62.svg"/><Relationship Id="rId2" Type="http://schemas.openxmlformats.org/officeDocument/2006/relationships/image" Target="../media/image51.png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61.png"/><Relationship Id="rId5" Type="http://schemas.openxmlformats.org/officeDocument/2006/relationships/image" Target="../media/image54.svg"/><Relationship Id="rId15" Type="http://schemas.openxmlformats.org/officeDocument/2006/relationships/image" Target="../media/image15.svg"/><Relationship Id="rId23" Type="http://schemas.openxmlformats.org/officeDocument/2006/relationships/image" Target="../media/image50.svg"/><Relationship Id="rId10" Type="http://schemas.openxmlformats.org/officeDocument/2006/relationships/image" Target="../media/image12.png"/><Relationship Id="rId19" Type="http://schemas.openxmlformats.org/officeDocument/2006/relationships/image" Target="../media/image48.svg"/><Relationship Id="rId4" Type="http://schemas.openxmlformats.org/officeDocument/2006/relationships/image" Target="../media/image53.png"/><Relationship Id="rId9" Type="http://schemas.openxmlformats.org/officeDocument/2006/relationships/image" Target="../media/image11.svg"/><Relationship Id="rId14" Type="http://schemas.openxmlformats.org/officeDocument/2006/relationships/image" Target="../media/image14.png"/><Relationship Id="rId22" Type="http://schemas.openxmlformats.org/officeDocument/2006/relationships/image" Target="../media/image4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svg"/><Relationship Id="rId18" Type="http://schemas.openxmlformats.org/officeDocument/2006/relationships/image" Target="../media/image44.gif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1.png"/><Relationship Id="rId17" Type="http://schemas.openxmlformats.org/officeDocument/2006/relationships/image" Target="../media/image34.svg"/><Relationship Id="rId2" Type="http://schemas.openxmlformats.org/officeDocument/2006/relationships/image" Target="../media/image5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50.svg"/><Relationship Id="rId5" Type="http://schemas.openxmlformats.org/officeDocument/2006/relationships/image" Target="../media/image62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61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svg"/><Relationship Id="rId18" Type="http://schemas.openxmlformats.org/officeDocument/2006/relationships/image" Target="../media/image44.gif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1.png"/><Relationship Id="rId17" Type="http://schemas.openxmlformats.org/officeDocument/2006/relationships/image" Target="../media/image34.svg"/><Relationship Id="rId2" Type="http://schemas.openxmlformats.org/officeDocument/2006/relationships/image" Target="../media/image5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50.svg"/><Relationship Id="rId5" Type="http://schemas.openxmlformats.org/officeDocument/2006/relationships/image" Target="../media/image62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61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12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11" Type="http://schemas.openxmlformats.org/officeDocument/2006/relationships/image" Target="../media/image37.png"/><Relationship Id="rId5" Type="http://schemas.openxmlformats.org/officeDocument/2006/relationships/image" Target="../media/image64.svg"/><Relationship Id="rId10" Type="http://schemas.openxmlformats.org/officeDocument/2006/relationships/image" Target="../media/image36.svg"/><Relationship Id="rId4" Type="http://schemas.openxmlformats.org/officeDocument/2006/relationships/image" Target="../media/image63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svg"/><Relationship Id="rId18" Type="http://schemas.openxmlformats.org/officeDocument/2006/relationships/image" Target="../media/image209.png"/><Relationship Id="rId26" Type="http://schemas.openxmlformats.org/officeDocument/2006/relationships/image" Target="../media/image212.svg"/><Relationship Id="rId3" Type="http://schemas.openxmlformats.org/officeDocument/2006/relationships/image" Target="../media/image2.svg"/><Relationship Id="rId21" Type="http://schemas.openxmlformats.org/officeDocument/2006/relationships/image" Target="../media/image13.svg"/><Relationship Id="rId34" Type="http://schemas.openxmlformats.org/officeDocument/2006/relationships/image" Target="../media/image218.svg"/><Relationship Id="rId7" Type="http://schemas.openxmlformats.org/officeDocument/2006/relationships/image" Target="../media/image54.svg"/><Relationship Id="rId12" Type="http://schemas.openxmlformats.org/officeDocument/2006/relationships/image" Target="../media/image203.png"/><Relationship Id="rId17" Type="http://schemas.openxmlformats.org/officeDocument/2006/relationships/image" Target="../media/image208.svg"/><Relationship Id="rId25" Type="http://schemas.openxmlformats.org/officeDocument/2006/relationships/image" Target="../media/image211.png"/><Relationship Id="rId33" Type="http://schemas.openxmlformats.org/officeDocument/2006/relationships/image" Target="../media/image217.png"/><Relationship Id="rId2" Type="http://schemas.openxmlformats.org/officeDocument/2006/relationships/image" Target="../media/image1.png"/><Relationship Id="rId16" Type="http://schemas.openxmlformats.org/officeDocument/2006/relationships/image" Target="../media/image207.png"/><Relationship Id="rId20" Type="http://schemas.openxmlformats.org/officeDocument/2006/relationships/image" Target="../media/image12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202.svg"/><Relationship Id="rId24" Type="http://schemas.openxmlformats.org/officeDocument/2006/relationships/image" Target="../media/image22.gif"/><Relationship Id="rId32" Type="http://schemas.openxmlformats.org/officeDocument/2006/relationships/image" Target="../media/image19.svg"/><Relationship Id="rId5" Type="http://schemas.openxmlformats.org/officeDocument/2006/relationships/image" Target="../media/image52.svg"/><Relationship Id="rId15" Type="http://schemas.openxmlformats.org/officeDocument/2006/relationships/image" Target="../media/image206.svg"/><Relationship Id="rId23" Type="http://schemas.openxmlformats.org/officeDocument/2006/relationships/image" Target="../media/image30.gif"/><Relationship Id="rId28" Type="http://schemas.openxmlformats.org/officeDocument/2006/relationships/image" Target="../media/image214.svg"/><Relationship Id="rId10" Type="http://schemas.openxmlformats.org/officeDocument/2006/relationships/image" Target="../media/image201.png"/><Relationship Id="rId19" Type="http://schemas.openxmlformats.org/officeDocument/2006/relationships/image" Target="../media/image210.svg"/><Relationship Id="rId31" Type="http://schemas.openxmlformats.org/officeDocument/2006/relationships/image" Target="../media/image18.png"/><Relationship Id="rId4" Type="http://schemas.openxmlformats.org/officeDocument/2006/relationships/image" Target="../media/image51.png"/><Relationship Id="rId9" Type="http://schemas.openxmlformats.org/officeDocument/2006/relationships/image" Target="../media/image200.svg"/><Relationship Id="rId14" Type="http://schemas.openxmlformats.org/officeDocument/2006/relationships/image" Target="../media/image205.png"/><Relationship Id="rId22" Type="http://schemas.openxmlformats.org/officeDocument/2006/relationships/image" Target="../media/image28.gif"/><Relationship Id="rId27" Type="http://schemas.openxmlformats.org/officeDocument/2006/relationships/image" Target="../media/image213.png"/><Relationship Id="rId30" Type="http://schemas.openxmlformats.org/officeDocument/2006/relationships/image" Target="../media/image216.svg"/><Relationship Id="rId8" Type="http://schemas.openxmlformats.org/officeDocument/2006/relationships/image" Target="../media/image1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svg"/><Relationship Id="rId18" Type="http://schemas.openxmlformats.org/officeDocument/2006/relationships/slide" Target="slide11.xml"/><Relationship Id="rId3" Type="http://schemas.openxmlformats.org/officeDocument/2006/relationships/image" Target="../media/image2.svg"/><Relationship Id="rId7" Type="http://schemas.openxmlformats.org/officeDocument/2006/relationships/image" Target="../media/image27.gif"/><Relationship Id="rId12" Type="http://schemas.openxmlformats.org/officeDocument/2006/relationships/image" Target="../media/image37.png"/><Relationship Id="rId17" Type="http://schemas.openxmlformats.org/officeDocument/2006/relationships/slide" Target="slide10.xml"/><Relationship Id="rId2" Type="http://schemas.openxmlformats.org/officeDocument/2006/relationships/image" Target="../media/image1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36.svg"/><Relationship Id="rId5" Type="http://schemas.openxmlformats.org/officeDocument/2006/relationships/image" Target="../media/image63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slide" Target="slide8.xml"/><Relationship Id="rId9" Type="http://schemas.openxmlformats.org/officeDocument/2006/relationships/image" Target="../media/image32.sv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9980" y="1509980"/>
            <a:ext cx="15268040" cy="6685149"/>
            <a:chOff x="0" y="0"/>
            <a:chExt cx="4021212" cy="17606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1212" cy="1760698"/>
            </a:xfrm>
            <a:custGeom>
              <a:avLst/>
              <a:gdLst/>
              <a:ahLst/>
              <a:cxnLst/>
              <a:rect l="l" t="t" r="r" b="b"/>
              <a:pathLst>
                <a:path w="4021212" h="1760698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05109"/>
            <a:ext cx="18288000" cy="576000"/>
            <a:chOff x="0" y="0"/>
            <a:chExt cx="24384000" cy="768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" b="-10204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128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8" b="-10203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256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2" b="-102039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5341087" y="6151992"/>
            <a:ext cx="2952000" cy="3571879"/>
          </a:xfrm>
          <a:custGeom>
            <a:avLst/>
            <a:gdLst/>
            <a:ahLst/>
            <a:cxnLst/>
            <a:rect l="l" t="t" r="r" b="b"/>
            <a:pathLst>
              <a:path w="3370555" h="3571879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" r="-14178"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 flipH="1">
            <a:off x="6524011" y="8793455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25744" y="6562066"/>
            <a:ext cx="2196534" cy="938519"/>
          </a:xfrm>
          <a:custGeom>
            <a:avLst/>
            <a:gdLst/>
            <a:ahLst/>
            <a:cxnLst/>
            <a:rect l="l" t="t" r="r" b="b"/>
            <a:pathLst>
              <a:path w="2196534" h="938519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068873" y="6536591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13082" y="6562066"/>
            <a:ext cx="2221897" cy="917038"/>
          </a:xfrm>
          <a:custGeom>
            <a:avLst/>
            <a:gdLst/>
            <a:ahLst/>
            <a:cxnLst/>
            <a:rect l="l" t="t" r="r" b="b"/>
            <a:pathLst>
              <a:path w="2221897" h="917038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511053" y="682309"/>
            <a:ext cx="1952265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id="16" name="Freeform 16"/>
          <p:cNvSpPr/>
          <p:nvPr/>
        </p:nvSpPr>
        <p:spPr>
          <a:xfrm>
            <a:off x="2695009" y="596383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424017" y="670536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3950410" y="8614008"/>
            <a:ext cx="1855950" cy="1091101"/>
          </a:xfrm>
          <a:custGeom>
            <a:avLst/>
            <a:gdLst/>
            <a:ahLst/>
            <a:cxnLst/>
            <a:rect l="l" t="t" r="r" b="b"/>
            <a:pathLst>
              <a:path w="1855950" h="1091101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b="-1010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75433" y="6228904"/>
            <a:ext cx="2319577" cy="3476205"/>
          </a:xfrm>
          <a:custGeom>
            <a:avLst/>
            <a:gdLst/>
            <a:ahLst/>
            <a:cxnLst/>
            <a:rect l="l" t="t" r="r" b="b"/>
            <a:pathLst>
              <a:path w="2319577" h="3476205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4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4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4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2314210" y="7033554"/>
            <a:ext cx="978075" cy="934061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28291" y="639714"/>
            <a:ext cx="1866718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</a:rPr>
              <a:t>PLAYER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52627" y="8679609"/>
            <a:ext cx="4989296" cy="47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</a:rPr>
              <a:t>first project web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07617" y="2795181"/>
            <a:ext cx="10182627" cy="1602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</a:rPr>
              <a:t>WEB GAME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21769" y="682309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61650" y="2228605"/>
            <a:ext cx="4384321" cy="4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3079">
                <a:solidFill>
                  <a:srgbClr val="FF63D8"/>
                </a:solidFill>
                <a:ea typeface="Arcade Gamer"/>
              </a:rPr>
              <a:t>글로벌 직업 전문학교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722696" y="5003683"/>
            <a:ext cx="6967549" cy="9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3379">
                <a:solidFill>
                  <a:srgbClr val="FF63D8"/>
                </a:solidFill>
                <a:latin typeface="Arcade Gamer"/>
                <a:ea typeface="Arcade Gamer"/>
              </a:rPr>
              <a:t>TEAM2 진혁이와 아이들</a:t>
            </a:r>
          </a:p>
          <a:p>
            <a:pPr algn="ctr">
              <a:lnSpc>
                <a:spcPts val="3785"/>
              </a:lnSpc>
            </a:pPr>
            <a:r>
              <a:rPr lang="en-US" sz="3379">
                <a:solidFill>
                  <a:srgbClr val="FF63D8"/>
                </a:solidFill>
                <a:ea typeface="Arcade Gamer"/>
              </a:rPr>
              <a:t>이진혁 강동준 박병준 최기원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76087" y="1102989"/>
            <a:ext cx="3523234" cy="1500320"/>
            <a:chOff x="0" y="0"/>
            <a:chExt cx="812800" cy="346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43948" y="0"/>
                  </a:moveTo>
                  <a:lnTo>
                    <a:pt x="768852" y="0"/>
                  </a:lnTo>
                  <a:cubicBezTo>
                    <a:pt x="793124" y="0"/>
                    <a:pt x="812800" y="19676"/>
                    <a:pt x="812800" y="43948"/>
                  </a:cubicBezTo>
                  <a:lnTo>
                    <a:pt x="812800" y="302172"/>
                  </a:lnTo>
                  <a:cubicBezTo>
                    <a:pt x="812800" y="326443"/>
                    <a:pt x="793124" y="346119"/>
                    <a:pt x="768852" y="346119"/>
                  </a:cubicBezTo>
                  <a:lnTo>
                    <a:pt x="43948" y="346119"/>
                  </a:lnTo>
                  <a:cubicBezTo>
                    <a:pt x="19676" y="346119"/>
                    <a:pt x="0" y="326443"/>
                    <a:pt x="0" y="302172"/>
                  </a:cubicBezTo>
                  <a:lnTo>
                    <a:pt x="0" y="43948"/>
                  </a:lnTo>
                  <a:cubicBezTo>
                    <a:pt x="0" y="19676"/>
                    <a:pt x="19676" y="0"/>
                    <a:pt x="43948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3461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ea typeface="Arcade Gamer"/>
                </a:rPr>
                <a:t>메인 웹페이지</a:t>
              </a:r>
              <a:endParaRPr lang="en-US" sz="2499" dirty="0">
                <a:solidFill>
                  <a:srgbClr val="000000"/>
                </a:solidFill>
                <a:ea typeface="Arcade Gamer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700" y="1028700"/>
            <a:ext cx="4919047" cy="8257729"/>
            <a:chOff x="0" y="0"/>
            <a:chExt cx="1295552" cy="21748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5552" cy="2174875"/>
            </a:xfrm>
            <a:custGeom>
              <a:avLst/>
              <a:gdLst/>
              <a:ahLst/>
              <a:cxnLst/>
              <a:rect l="l" t="t" r="r" b="b"/>
              <a:pathLst>
                <a:path w="1295552" h="2174875">
                  <a:moveTo>
                    <a:pt x="77119" y="0"/>
                  </a:moveTo>
                  <a:lnTo>
                    <a:pt x="1218432" y="0"/>
                  </a:lnTo>
                  <a:cubicBezTo>
                    <a:pt x="1261024" y="0"/>
                    <a:pt x="1295552" y="34528"/>
                    <a:pt x="1295552" y="77119"/>
                  </a:cubicBezTo>
                  <a:lnTo>
                    <a:pt x="1295552" y="2097756"/>
                  </a:lnTo>
                  <a:cubicBezTo>
                    <a:pt x="1295552" y="2118209"/>
                    <a:pt x="1287426" y="2137825"/>
                    <a:pt x="1272964" y="2152287"/>
                  </a:cubicBezTo>
                  <a:cubicBezTo>
                    <a:pt x="1258501" y="2166750"/>
                    <a:pt x="1238885" y="2174875"/>
                    <a:pt x="1218432" y="2174875"/>
                  </a:cubicBezTo>
                  <a:lnTo>
                    <a:pt x="77119" y="2174875"/>
                  </a:lnTo>
                  <a:cubicBezTo>
                    <a:pt x="34528" y="2174875"/>
                    <a:pt x="0" y="2140347"/>
                    <a:pt x="0" y="2097756"/>
                  </a:cubicBezTo>
                  <a:lnTo>
                    <a:pt x="0" y="77119"/>
                  </a:lnTo>
                  <a:cubicBezTo>
                    <a:pt x="0" y="34528"/>
                    <a:pt x="34528" y="0"/>
                    <a:pt x="7711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95552" cy="22034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46218" y="1719152"/>
            <a:ext cx="2511007" cy="884157"/>
            <a:chOff x="0" y="0"/>
            <a:chExt cx="1226396" cy="4318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6396" cy="431829"/>
            </a:xfrm>
            <a:custGeom>
              <a:avLst/>
              <a:gdLst/>
              <a:ahLst/>
              <a:cxnLst/>
              <a:rect l="l" t="t" r="r" b="b"/>
              <a:pathLst>
                <a:path w="1226396" h="431829">
                  <a:moveTo>
                    <a:pt x="61664" y="0"/>
                  </a:moveTo>
                  <a:lnTo>
                    <a:pt x="1164732" y="0"/>
                  </a:lnTo>
                  <a:cubicBezTo>
                    <a:pt x="1198788" y="0"/>
                    <a:pt x="1226396" y="27608"/>
                    <a:pt x="1226396" y="61664"/>
                  </a:cubicBezTo>
                  <a:lnTo>
                    <a:pt x="1226396" y="370166"/>
                  </a:lnTo>
                  <a:cubicBezTo>
                    <a:pt x="1226396" y="386520"/>
                    <a:pt x="1219899" y="402204"/>
                    <a:pt x="1208335" y="413768"/>
                  </a:cubicBezTo>
                  <a:cubicBezTo>
                    <a:pt x="1196771" y="425333"/>
                    <a:pt x="1181087" y="431829"/>
                    <a:pt x="1164732" y="431829"/>
                  </a:cubicBezTo>
                  <a:lnTo>
                    <a:pt x="61664" y="431829"/>
                  </a:lnTo>
                  <a:cubicBezTo>
                    <a:pt x="45310" y="431829"/>
                    <a:pt x="29625" y="425333"/>
                    <a:pt x="18061" y="413768"/>
                  </a:cubicBezTo>
                  <a:cubicBezTo>
                    <a:pt x="6497" y="402204"/>
                    <a:pt x="0" y="386520"/>
                    <a:pt x="0" y="370166"/>
                  </a:cubicBezTo>
                  <a:lnTo>
                    <a:pt x="0" y="61664"/>
                  </a:lnTo>
                  <a:cubicBezTo>
                    <a:pt x="0" y="45310"/>
                    <a:pt x="6497" y="29625"/>
                    <a:pt x="18061" y="18061"/>
                  </a:cubicBezTo>
                  <a:cubicBezTo>
                    <a:pt x="29625" y="6497"/>
                    <a:pt x="45310" y="0"/>
                    <a:pt x="616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26396" cy="4604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테트리스 이미지 클릭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7048" y="2008706"/>
            <a:ext cx="4014352" cy="2050996"/>
            <a:chOff x="0" y="0"/>
            <a:chExt cx="5352469" cy="273466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5352469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테트리스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알고리즘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29668"/>
              <a:ext cx="5352469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ea typeface="Garet"/>
                </a:rPr>
                <a:t>테트리스</a:t>
              </a:r>
              <a:r>
                <a:rPr lang="en-US" sz="2200">
                  <a:solidFill>
                    <a:srgbClr val="FFFFFF"/>
                  </a:solidFill>
                  <a:latin typeface="Garet"/>
                  <a:ea typeface="Garet"/>
                </a:rPr>
                <a:t> 이렇게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Garet"/>
                  <a:ea typeface="Garet"/>
                </a:rPr>
                <a:t>돌아간다!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 rot="-1157345">
            <a:off x="607279" y="5676927"/>
            <a:ext cx="5483548" cy="217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8319" spc="1314">
                <a:solidFill>
                  <a:srgbClr val="FFFFFF"/>
                </a:solidFill>
                <a:latin typeface="HK Modular Bold Italics"/>
              </a:rPr>
              <a:t>GAME</a:t>
            </a:r>
          </a:p>
          <a:p>
            <a:pPr algn="ctr">
              <a:lnSpc>
                <a:spcPts val="8319"/>
              </a:lnSpc>
            </a:pPr>
            <a:r>
              <a:rPr lang="en-US" sz="8319" spc="1314">
                <a:solidFill>
                  <a:srgbClr val="FFFFFF"/>
                </a:solidFill>
                <a:latin typeface="HK Modular Bold Italics"/>
              </a:rPr>
              <a:t>START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965592" y="3164217"/>
            <a:ext cx="2272258" cy="895485"/>
            <a:chOff x="0" y="0"/>
            <a:chExt cx="1109790" cy="4373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블럭이 한칸씩 내려옴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0099321" y="2161229"/>
            <a:ext cx="1746897" cy="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13101721" y="2603309"/>
            <a:ext cx="0" cy="56090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0" name="Group 20"/>
          <p:cNvGrpSpPr/>
          <p:nvPr/>
        </p:nvGrpSpPr>
        <p:grpSpPr>
          <a:xfrm>
            <a:off x="14987042" y="3130947"/>
            <a:ext cx="2272258" cy="962025"/>
            <a:chOff x="0" y="0"/>
            <a:chExt cx="1109790" cy="4698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좌우 방향키를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누름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987042" y="4578747"/>
            <a:ext cx="2272258" cy="962025"/>
            <a:chOff x="0" y="0"/>
            <a:chExt cx="1109790" cy="46986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위 방향키를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누름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65592" y="4578747"/>
            <a:ext cx="2272258" cy="962025"/>
            <a:chOff x="0" y="0"/>
            <a:chExt cx="1109790" cy="46986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스페이스바,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아래방향키를 누름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987042" y="1680218"/>
            <a:ext cx="2272258" cy="962025"/>
            <a:chOff x="0" y="0"/>
            <a:chExt cx="1109790" cy="46986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블럭이 좌우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방향으로 이동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987042" y="6026547"/>
            <a:ext cx="2272258" cy="962025"/>
            <a:chOff x="0" y="0"/>
            <a:chExt cx="1109790" cy="46986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블럭이 반시계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방향으로 회전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965592" y="6026547"/>
            <a:ext cx="2272258" cy="962025"/>
            <a:chOff x="0" y="0"/>
            <a:chExt cx="1109790" cy="46986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블럭이 빠르게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하단으로 이동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14237850" y="3611959"/>
            <a:ext cx="74919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 flipV="1">
            <a:off x="16123171" y="2642243"/>
            <a:ext cx="0" cy="48870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4237850" y="3611959"/>
            <a:ext cx="1885321" cy="96678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 flipH="1">
            <a:off x="16123171" y="5540772"/>
            <a:ext cx="0" cy="48577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101721" y="4059701"/>
            <a:ext cx="0" cy="51904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flipH="1">
            <a:off x="13101721" y="5540772"/>
            <a:ext cx="0" cy="48577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8805665" y="6026547"/>
            <a:ext cx="2272258" cy="962025"/>
            <a:chOff x="0" y="0"/>
            <a:chExt cx="1109790" cy="46986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한 줄을 블럭으로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채웠는가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 flipH="1">
            <a:off x="11077924" y="3611959"/>
            <a:ext cx="887668" cy="28956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8" name="Group 48"/>
          <p:cNvGrpSpPr/>
          <p:nvPr/>
        </p:nvGrpSpPr>
        <p:grpSpPr>
          <a:xfrm>
            <a:off x="8805665" y="7502922"/>
            <a:ext cx="2272258" cy="962025"/>
            <a:chOff x="0" y="0"/>
            <a:chExt cx="1109790" cy="46986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점수  증가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다른 블럭이 내려옴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805665" y="4612017"/>
            <a:ext cx="2272258" cy="895485"/>
            <a:chOff x="0" y="0"/>
            <a:chExt cx="1109790" cy="43736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다른 블럭이 내려옴</a:t>
              </a:r>
            </a:p>
          </p:txBody>
        </p:sp>
      </p:grpSp>
      <p:sp>
        <p:nvSpPr>
          <p:cNvPr id="54" name="AutoShape 54"/>
          <p:cNvSpPr/>
          <p:nvPr/>
        </p:nvSpPr>
        <p:spPr>
          <a:xfrm flipH="1">
            <a:off x="11077924" y="6507559"/>
            <a:ext cx="88766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5" name="Group 55"/>
          <p:cNvGrpSpPr/>
          <p:nvPr/>
        </p:nvGrpSpPr>
        <p:grpSpPr>
          <a:xfrm>
            <a:off x="8805665" y="3130947"/>
            <a:ext cx="2272258" cy="962025"/>
            <a:chOff x="0" y="0"/>
            <a:chExt cx="1109790" cy="469861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블럭이 게임화면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상단을 침범했는가</a:t>
              </a:r>
            </a:p>
          </p:txBody>
        </p:sp>
      </p:grpSp>
      <p:sp>
        <p:nvSpPr>
          <p:cNvPr id="58" name="AutoShape 58"/>
          <p:cNvSpPr/>
          <p:nvPr/>
        </p:nvSpPr>
        <p:spPr>
          <a:xfrm flipH="1" flipV="1">
            <a:off x="11077924" y="3611959"/>
            <a:ext cx="88766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 flipH="1" flipV="1">
            <a:off x="11077924" y="3611959"/>
            <a:ext cx="887668" cy="28956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 flipV="1">
            <a:off x="9941794" y="5507501"/>
            <a:ext cx="0" cy="51904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>
            <a:off x="9941794" y="6988572"/>
            <a:ext cx="0" cy="514350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2" name="Group 62"/>
          <p:cNvGrpSpPr/>
          <p:nvPr/>
        </p:nvGrpSpPr>
        <p:grpSpPr>
          <a:xfrm>
            <a:off x="6325447" y="3164217"/>
            <a:ext cx="1727743" cy="895485"/>
            <a:chOff x="0" y="0"/>
            <a:chExt cx="843844" cy="437362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43844" cy="437362"/>
            </a:xfrm>
            <a:custGeom>
              <a:avLst/>
              <a:gdLst/>
              <a:ahLst/>
              <a:cxnLst/>
              <a:rect l="l" t="t" r="r" b="b"/>
              <a:pathLst>
                <a:path w="843844" h="437362">
                  <a:moveTo>
                    <a:pt x="89619" y="0"/>
                  </a:moveTo>
                  <a:lnTo>
                    <a:pt x="754225" y="0"/>
                  </a:lnTo>
                  <a:cubicBezTo>
                    <a:pt x="777993" y="0"/>
                    <a:pt x="800788" y="9442"/>
                    <a:pt x="817595" y="26249"/>
                  </a:cubicBezTo>
                  <a:cubicBezTo>
                    <a:pt x="834402" y="43056"/>
                    <a:pt x="843844" y="65850"/>
                    <a:pt x="843844" y="89619"/>
                  </a:cubicBezTo>
                  <a:lnTo>
                    <a:pt x="843844" y="347743"/>
                  </a:lnTo>
                  <a:cubicBezTo>
                    <a:pt x="843844" y="371512"/>
                    <a:pt x="834402" y="394307"/>
                    <a:pt x="817595" y="411113"/>
                  </a:cubicBezTo>
                  <a:cubicBezTo>
                    <a:pt x="800788" y="427920"/>
                    <a:pt x="777993" y="437362"/>
                    <a:pt x="754225" y="437362"/>
                  </a:cubicBezTo>
                  <a:lnTo>
                    <a:pt x="89619" y="437362"/>
                  </a:lnTo>
                  <a:cubicBezTo>
                    <a:pt x="65850" y="437362"/>
                    <a:pt x="43056" y="427920"/>
                    <a:pt x="26249" y="411113"/>
                  </a:cubicBezTo>
                  <a:cubicBezTo>
                    <a:pt x="9442" y="394307"/>
                    <a:pt x="0" y="371512"/>
                    <a:pt x="0" y="347743"/>
                  </a:cubicBezTo>
                  <a:lnTo>
                    <a:pt x="0" y="89619"/>
                  </a:lnTo>
                  <a:cubicBezTo>
                    <a:pt x="0" y="65850"/>
                    <a:pt x="9442" y="43056"/>
                    <a:pt x="26249" y="26249"/>
                  </a:cubicBezTo>
                  <a:cubicBezTo>
                    <a:pt x="43056" y="9442"/>
                    <a:pt x="65850" y="0"/>
                    <a:pt x="89619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28575"/>
              <a:ext cx="843844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game over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6053189" y="4578747"/>
            <a:ext cx="2272258" cy="895485"/>
            <a:chOff x="0" y="0"/>
            <a:chExt cx="1109790" cy="437362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리셋버튼을 눌렀는가</a:t>
              </a:r>
            </a:p>
          </p:txBody>
        </p:sp>
      </p:grpSp>
      <p:sp>
        <p:nvSpPr>
          <p:cNvPr id="68" name="AutoShape 68"/>
          <p:cNvSpPr/>
          <p:nvPr/>
        </p:nvSpPr>
        <p:spPr>
          <a:xfrm flipH="1">
            <a:off x="8053190" y="3611959"/>
            <a:ext cx="752475" cy="0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9" name="AutoShape 69"/>
          <p:cNvSpPr/>
          <p:nvPr/>
        </p:nvSpPr>
        <p:spPr>
          <a:xfrm>
            <a:off x="7189319" y="4059701"/>
            <a:ext cx="0" cy="51904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0" name="AutoShape 70"/>
          <p:cNvSpPr/>
          <p:nvPr/>
        </p:nvSpPr>
        <p:spPr>
          <a:xfrm flipV="1">
            <a:off x="9941794" y="2850801"/>
            <a:ext cx="909729" cy="28014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71"/>
          <p:cNvSpPr/>
          <p:nvPr/>
        </p:nvSpPr>
        <p:spPr>
          <a:xfrm>
            <a:off x="11846218" y="2850801"/>
            <a:ext cx="1255503" cy="31341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2" name="AutoShape 72"/>
          <p:cNvSpPr/>
          <p:nvPr/>
        </p:nvSpPr>
        <p:spPr>
          <a:xfrm flipV="1">
            <a:off x="7189319" y="5474231"/>
            <a:ext cx="0" cy="3784069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AutoShape 73"/>
          <p:cNvSpPr/>
          <p:nvPr/>
        </p:nvSpPr>
        <p:spPr>
          <a:xfrm>
            <a:off x="7189319" y="9258300"/>
            <a:ext cx="10570035" cy="0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17759354" y="1028700"/>
            <a:ext cx="0" cy="8257729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 flipH="1">
            <a:off x="14628527" y="1028700"/>
            <a:ext cx="3130827" cy="0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76"/>
          <p:cNvSpPr/>
          <p:nvPr/>
        </p:nvSpPr>
        <p:spPr>
          <a:xfrm flipV="1">
            <a:off x="14628527" y="1028700"/>
            <a:ext cx="0" cy="1822101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77"/>
          <p:cNvSpPr/>
          <p:nvPr/>
        </p:nvSpPr>
        <p:spPr>
          <a:xfrm flipH="1">
            <a:off x="13101721" y="2850801"/>
            <a:ext cx="1526806" cy="313416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8" name="AutoShape 78"/>
          <p:cNvSpPr/>
          <p:nvPr/>
        </p:nvSpPr>
        <p:spPr>
          <a:xfrm>
            <a:off x="10851524" y="2850801"/>
            <a:ext cx="994694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78072" y="1141923"/>
            <a:ext cx="3523234" cy="1500320"/>
            <a:chOff x="0" y="0"/>
            <a:chExt cx="812800" cy="346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43948" y="0"/>
                  </a:moveTo>
                  <a:lnTo>
                    <a:pt x="768852" y="0"/>
                  </a:lnTo>
                  <a:cubicBezTo>
                    <a:pt x="793124" y="0"/>
                    <a:pt x="812800" y="19676"/>
                    <a:pt x="812800" y="43948"/>
                  </a:cubicBezTo>
                  <a:lnTo>
                    <a:pt x="812800" y="302172"/>
                  </a:lnTo>
                  <a:cubicBezTo>
                    <a:pt x="812800" y="326443"/>
                    <a:pt x="793124" y="346119"/>
                    <a:pt x="768852" y="346119"/>
                  </a:cubicBezTo>
                  <a:lnTo>
                    <a:pt x="43948" y="346119"/>
                  </a:lnTo>
                  <a:cubicBezTo>
                    <a:pt x="19676" y="346119"/>
                    <a:pt x="0" y="326443"/>
                    <a:pt x="0" y="302172"/>
                  </a:cubicBezTo>
                  <a:lnTo>
                    <a:pt x="0" y="43948"/>
                  </a:lnTo>
                  <a:cubicBezTo>
                    <a:pt x="0" y="19676"/>
                    <a:pt x="19676" y="0"/>
                    <a:pt x="43948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3461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ea typeface="Arcade Gamer"/>
                </a:rPr>
                <a:t>메인 웹페이지</a:t>
              </a:r>
              <a:endParaRPr lang="en-US" sz="2499" dirty="0">
                <a:solidFill>
                  <a:srgbClr val="000000"/>
                </a:solidFill>
                <a:ea typeface="Arcade Gamer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700" y="1028700"/>
            <a:ext cx="4919047" cy="8257729"/>
            <a:chOff x="0" y="0"/>
            <a:chExt cx="1295552" cy="21748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5552" cy="2174875"/>
            </a:xfrm>
            <a:custGeom>
              <a:avLst/>
              <a:gdLst/>
              <a:ahLst/>
              <a:cxnLst/>
              <a:rect l="l" t="t" r="r" b="b"/>
              <a:pathLst>
                <a:path w="1295552" h="2174875">
                  <a:moveTo>
                    <a:pt x="77119" y="0"/>
                  </a:moveTo>
                  <a:lnTo>
                    <a:pt x="1218432" y="0"/>
                  </a:lnTo>
                  <a:cubicBezTo>
                    <a:pt x="1261024" y="0"/>
                    <a:pt x="1295552" y="34528"/>
                    <a:pt x="1295552" y="77119"/>
                  </a:cubicBezTo>
                  <a:lnTo>
                    <a:pt x="1295552" y="2097756"/>
                  </a:lnTo>
                  <a:cubicBezTo>
                    <a:pt x="1295552" y="2118209"/>
                    <a:pt x="1287426" y="2137825"/>
                    <a:pt x="1272964" y="2152287"/>
                  </a:cubicBezTo>
                  <a:cubicBezTo>
                    <a:pt x="1258501" y="2166750"/>
                    <a:pt x="1238885" y="2174875"/>
                    <a:pt x="1218432" y="2174875"/>
                  </a:cubicBezTo>
                  <a:lnTo>
                    <a:pt x="77119" y="2174875"/>
                  </a:lnTo>
                  <a:cubicBezTo>
                    <a:pt x="34528" y="2174875"/>
                    <a:pt x="0" y="2140347"/>
                    <a:pt x="0" y="2097756"/>
                  </a:cubicBezTo>
                  <a:lnTo>
                    <a:pt x="0" y="77119"/>
                  </a:lnTo>
                  <a:cubicBezTo>
                    <a:pt x="0" y="34528"/>
                    <a:pt x="34528" y="0"/>
                    <a:pt x="7711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95552" cy="22034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33302" y="1450004"/>
            <a:ext cx="2511007" cy="884157"/>
            <a:chOff x="0" y="0"/>
            <a:chExt cx="1226396" cy="4318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6396" cy="431829"/>
            </a:xfrm>
            <a:custGeom>
              <a:avLst/>
              <a:gdLst/>
              <a:ahLst/>
              <a:cxnLst/>
              <a:rect l="l" t="t" r="r" b="b"/>
              <a:pathLst>
                <a:path w="1226396" h="431829">
                  <a:moveTo>
                    <a:pt x="61664" y="0"/>
                  </a:moveTo>
                  <a:lnTo>
                    <a:pt x="1164732" y="0"/>
                  </a:lnTo>
                  <a:cubicBezTo>
                    <a:pt x="1198788" y="0"/>
                    <a:pt x="1226396" y="27608"/>
                    <a:pt x="1226396" y="61664"/>
                  </a:cubicBezTo>
                  <a:lnTo>
                    <a:pt x="1226396" y="370166"/>
                  </a:lnTo>
                  <a:cubicBezTo>
                    <a:pt x="1226396" y="386520"/>
                    <a:pt x="1219899" y="402204"/>
                    <a:pt x="1208335" y="413768"/>
                  </a:cubicBezTo>
                  <a:cubicBezTo>
                    <a:pt x="1196771" y="425333"/>
                    <a:pt x="1181087" y="431829"/>
                    <a:pt x="1164732" y="431829"/>
                  </a:cubicBezTo>
                  <a:lnTo>
                    <a:pt x="61664" y="431829"/>
                  </a:lnTo>
                  <a:cubicBezTo>
                    <a:pt x="45310" y="431829"/>
                    <a:pt x="29625" y="425333"/>
                    <a:pt x="18061" y="413768"/>
                  </a:cubicBezTo>
                  <a:cubicBezTo>
                    <a:pt x="6497" y="402204"/>
                    <a:pt x="0" y="386520"/>
                    <a:pt x="0" y="370166"/>
                  </a:cubicBezTo>
                  <a:lnTo>
                    <a:pt x="0" y="61664"/>
                  </a:lnTo>
                  <a:cubicBezTo>
                    <a:pt x="0" y="45310"/>
                    <a:pt x="6497" y="29625"/>
                    <a:pt x="18061" y="18061"/>
                  </a:cubicBezTo>
                  <a:cubicBezTo>
                    <a:pt x="29625" y="6497"/>
                    <a:pt x="45310" y="0"/>
                    <a:pt x="616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26396" cy="4604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 뱀 게임 이미지 클릭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34909" y="1450004"/>
            <a:ext cx="2272258" cy="895485"/>
            <a:chOff x="0" y="0"/>
            <a:chExt cx="1109790" cy="4373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방향키를 조작함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934909" y="2964326"/>
            <a:ext cx="2272258" cy="895485"/>
            <a:chOff x="0" y="0"/>
            <a:chExt cx="1109790" cy="4373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뱀이 움직임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65177" y="2964326"/>
            <a:ext cx="2272258" cy="895485"/>
            <a:chOff x="0" y="0"/>
            <a:chExt cx="1109790" cy="4373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뱀이 먹이를 먹었는가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72309" y="4551836"/>
            <a:ext cx="2275800" cy="962025"/>
            <a:chOff x="0" y="0"/>
            <a:chExt cx="1111519" cy="4698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1519" cy="469861"/>
            </a:xfrm>
            <a:custGeom>
              <a:avLst/>
              <a:gdLst/>
              <a:ahLst/>
              <a:cxnLst/>
              <a:rect l="l" t="t" r="r" b="b"/>
              <a:pathLst>
                <a:path w="1111519" h="469861">
                  <a:moveTo>
                    <a:pt x="68037" y="0"/>
                  </a:moveTo>
                  <a:lnTo>
                    <a:pt x="1043482" y="0"/>
                  </a:lnTo>
                  <a:cubicBezTo>
                    <a:pt x="1061527" y="0"/>
                    <a:pt x="1078832" y="7168"/>
                    <a:pt x="1091592" y="19928"/>
                  </a:cubicBezTo>
                  <a:cubicBezTo>
                    <a:pt x="1104351" y="32687"/>
                    <a:pt x="1111519" y="49992"/>
                    <a:pt x="1111519" y="68037"/>
                  </a:cubicBezTo>
                  <a:lnTo>
                    <a:pt x="1111519" y="401824"/>
                  </a:lnTo>
                  <a:cubicBezTo>
                    <a:pt x="1111519" y="439400"/>
                    <a:pt x="1081058" y="469861"/>
                    <a:pt x="1043482" y="469861"/>
                  </a:cubicBezTo>
                  <a:lnTo>
                    <a:pt x="68037" y="469861"/>
                  </a:lnTo>
                  <a:cubicBezTo>
                    <a:pt x="49992" y="469861"/>
                    <a:pt x="32687" y="462693"/>
                    <a:pt x="19928" y="449933"/>
                  </a:cubicBezTo>
                  <a:cubicBezTo>
                    <a:pt x="7168" y="437174"/>
                    <a:pt x="0" y="419868"/>
                    <a:pt x="0" y="401824"/>
                  </a:cubicBezTo>
                  <a:lnTo>
                    <a:pt x="0" y="68037"/>
                  </a:lnTo>
                  <a:cubicBezTo>
                    <a:pt x="0" y="49992"/>
                    <a:pt x="7168" y="32687"/>
                    <a:pt x="19928" y="19928"/>
                  </a:cubicBezTo>
                  <a:cubicBezTo>
                    <a:pt x="32687" y="7168"/>
                    <a:pt x="49992" y="0"/>
                    <a:pt x="68037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111519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뱀의 머리가 몸통에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부딪혔는가?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208160" y="8810558"/>
            <a:ext cx="2431529" cy="895485"/>
            <a:chOff x="0" y="0"/>
            <a:chExt cx="1187579" cy="4373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87579" cy="437362"/>
            </a:xfrm>
            <a:custGeom>
              <a:avLst/>
              <a:gdLst/>
              <a:ahLst/>
              <a:cxnLst/>
              <a:rect l="l" t="t" r="r" b="b"/>
              <a:pathLst>
                <a:path w="1187579" h="437362">
                  <a:moveTo>
                    <a:pt x="63679" y="0"/>
                  </a:moveTo>
                  <a:lnTo>
                    <a:pt x="1123899" y="0"/>
                  </a:lnTo>
                  <a:cubicBezTo>
                    <a:pt x="1140788" y="0"/>
                    <a:pt x="1156985" y="6709"/>
                    <a:pt x="1168927" y="18651"/>
                  </a:cubicBezTo>
                  <a:cubicBezTo>
                    <a:pt x="1180870" y="30593"/>
                    <a:pt x="1187579" y="46791"/>
                    <a:pt x="1187579" y="63679"/>
                  </a:cubicBezTo>
                  <a:lnTo>
                    <a:pt x="1187579" y="373683"/>
                  </a:lnTo>
                  <a:cubicBezTo>
                    <a:pt x="1187579" y="408852"/>
                    <a:pt x="1159068" y="437362"/>
                    <a:pt x="1123899" y="437362"/>
                  </a:cubicBezTo>
                  <a:lnTo>
                    <a:pt x="63679" y="437362"/>
                  </a:lnTo>
                  <a:cubicBezTo>
                    <a:pt x="28510" y="437362"/>
                    <a:pt x="0" y="408852"/>
                    <a:pt x="0" y="373683"/>
                  </a:cubicBezTo>
                  <a:lnTo>
                    <a:pt x="0" y="63679"/>
                  </a:lnTo>
                  <a:cubicBezTo>
                    <a:pt x="0" y="28510"/>
                    <a:pt x="28510" y="0"/>
                    <a:pt x="63679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187579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다시 하시겠습니까?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17048" y="2008706"/>
            <a:ext cx="4014352" cy="2050996"/>
            <a:chOff x="0" y="0"/>
            <a:chExt cx="5352469" cy="2734661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38100"/>
              <a:ext cx="5352469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뱀 게임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알고리즘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729668"/>
              <a:ext cx="5352469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Garet"/>
                  <a:ea typeface="Garet"/>
                </a:rPr>
                <a:t> 뱀 게임 이렇게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Garet"/>
                  <a:ea typeface="Garet"/>
                </a:rPr>
                <a:t>돌아간다!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 rot="-1157345">
            <a:off x="607279" y="5676927"/>
            <a:ext cx="5483548" cy="217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8319" spc="1314">
                <a:solidFill>
                  <a:srgbClr val="FFFFFF"/>
                </a:solidFill>
                <a:latin typeface="HK Modular Bold Italics"/>
              </a:rPr>
              <a:t>GAME</a:t>
            </a:r>
          </a:p>
          <a:p>
            <a:pPr algn="ctr">
              <a:lnSpc>
                <a:spcPts val="8319"/>
              </a:lnSpc>
            </a:pPr>
            <a:r>
              <a:rPr lang="en-US" sz="8319" spc="1314">
                <a:solidFill>
                  <a:srgbClr val="FFFFFF"/>
                </a:solidFill>
                <a:latin typeface="HK Modular Bold Italics"/>
              </a:rPr>
              <a:t>START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144001" y="7673157"/>
            <a:ext cx="2549256" cy="1020531"/>
            <a:chOff x="-26483" y="-28575"/>
            <a:chExt cx="1245078" cy="49843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87579" cy="469861"/>
            </a:xfrm>
            <a:custGeom>
              <a:avLst/>
              <a:gdLst/>
              <a:ahLst/>
              <a:cxnLst/>
              <a:rect l="l" t="t" r="r" b="b"/>
              <a:pathLst>
                <a:path w="1187579" h="469861">
                  <a:moveTo>
                    <a:pt x="63679" y="0"/>
                  </a:moveTo>
                  <a:lnTo>
                    <a:pt x="1123899" y="0"/>
                  </a:lnTo>
                  <a:cubicBezTo>
                    <a:pt x="1140788" y="0"/>
                    <a:pt x="1156985" y="6709"/>
                    <a:pt x="1168927" y="18651"/>
                  </a:cubicBezTo>
                  <a:cubicBezTo>
                    <a:pt x="1180870" y="30593"/>
                    <a:pt x="1187579" y="46791"/>
                    <a:pt x="1187579" y="63679"/>
                  </a:cubicBezTo>
                  <a:lnTo>
                    <a:pt x="1187579" y="406181"/>
                  </a:lnTo>
                  <a:cubicBezTo>
                    <a:pt x="1187579" y="441351"/>
                    <a:pt x="1159068" y="469861"/>
                    <a:pt x="1123899" y="469861"/>
                  </a:cubicBezTo>
                  <a:lnTo>
                    <a:pt x="63679" y="469861"/>
                  </a:lnTo>
                  <a:cubicBezTo>
                    <a:pt x="28510" y="469861"/>
                    <a:pt x="0" y="441351"/>
                    <a:pt x="0" y="406181"/>
                  </a:cubicBezTo>
                  <a:lnTo>
                    <a:pt x="0" y="63679"/>
                  </a:lnTo>
                  <a:cubicBezTo>
                    <a:pt x="0" y="28510"/>
                    <a:pt x="28510" y="0"/>
                    <a:pt x="636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26483" y="-28575"/>
              <a:ext cx="1245078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ko-KR" altLang="en-US" sz="1500" dirty="0">
                  <a:solidFill>
                    <a:srgbClr val="000000"/>
                  </a:solidFill>
                  <a:latin typeface="Garet Bold"/>
                  <a:ea typeface="Garet Bold"/>
                </a:rPr>
                <a:t>뱀 몸통이 </a:t>
              </a:r>
              <a:r>
                <a:rPr lang="ko-KR" altLang="en-US" sz="1500" dirty="0" err="1">
                  <a:solidFill>
                    <a:srgbClr val="000000"/>
                  </a:solidFill>
                  <a:latin typeface="Garet Bold"/>
                  <a:ea typeface="Garet Bold"/>
                </a:rPr>
                <a:t>한칸</a:t>
              </a:r>
              <a:r>
                <a:rPr lang="ko-KR" altLang="en-US" sz="1500" dirty="0">
                  <a:solidFill>
                    <a:srgbClr val="000000"/>
                  </a:solidFill>
                  <a:latin typeface="Garet Bold"/>
                  <a:ea typeface="Garet Bold"/>
                </a:rPr>
                <a:t> 늘어나고</a:t>
              </a:r>
              <a:endParaRPr lang="en-US" altLang="ko-KR" sz="1500" dirty="0">
                <a:solidFill>
                  <a:srgbClr val="000000"/>
                </a:solidFill>
                <a:latin typeface="Garet Bold"/>
                <a:ea typeface="Garet Bold"/>
              </a:endParaRPr>
            </a:p>
            <a:p>
              <a:pPr algn="ctr">
                <a:lnSpc>
                  <a:spcPts val="2100"/>
                </a:lnSpc>
              </a:pPr>
              <a:r>
                <a:rPr lang="ko-KR" altLang="en-US" sz="1500" dirty="0">
                  <a:solidFill>
                    <a:srgbClr val="000000"/>
                  </a:solidFill>
                  <a:latin typeface="Garet Bold"/>
                  <a:ea typeface="Garet Bold"/>
                </a:rPr>
                <a:t>점수 </a:t>
              </a:r>
              <a:r>
                <a:rPr lang="en-US" altLang="ko-KR" sz="1500" dirty="0">
                  <a:solidFill>
                    <a:srgbClr val="000000"/>
                  </a:solidFill>
                  <a:latin typeface="Garet Bold"/>
                  <a:ea typeface="Garet Bold"/>
                </a:rPr>
                <a:t>1</a:t>
              </a:r>
              <a:r>
                <a:rPr lang="ko-KR" altLang="en-US" sz="1500" dirty="0">
                  <a:solidFill>
                    <a:srgbClr val="000000"/>
                  </a:solidFill>
                  <a:latin typeface="Garet Bold"/>
                  <a:ea typeface="Garet Bold"/>
                </a:rPr>
                <a:t>점 추가</a:t>
              </a:r>
              <a:endParaRPr lang="en-US" sz="1500" dirty="0">
                <a:solidFill>
                  <a:srgbClr val="000000"/>
                </a:solidFill>
                <a:latin typeface="Garet Bold"/>
                <a:ea typeface="Garet Bold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855273" y="6690889"/>
            <a:ext cx="2431529" cy="962025"/>
            <a:chOff x="0" y="0"/>
            <a:chExt cx="1187579" cy="46986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87579" cy="469861"/>
            </a:xfrm>
            <a:custGeom>
              <a:avLst/>
              <a:gdLst/>
              <a:ahLst/>
              <a:cxnLst/>
              <a:rect l="l" t="t" r="r" b="b"/>
              <a:pathLst>
                <a:path w="1187579" h="469861">
                  <a:moveTo>
                    <a:pt x="63679" y="0"/>
                  </a:moveTo>
                  <a:lnTo>
                    <a:pt x="1123899" y="0"/>
                  </a:lnTo>
                  <a:cubicBezTo>
                    <a:pt x="1140788" y="0"/>
                    <a:pt x="1156985" y="6709"/>
                    <a:pt x="1168927" y="18651"/>
                  </a:cubicBezTo>
                  <a:cubicBezTo>
                    <a:pt x="1180870" y="30593"/>
                    <a:pt x="1187579" y="46791"/>
                    <a:pt x="1187579" y="63679"/>
                  </a:cubicBezTo>
                  <a:lnTo>
                    <a:pt x="1187579" y="406181"/>
                  </a:lnTo>
                  <a:cubicBezTo>
                    <a:pt x="1187579" y="441351"/>
                    <a:pt x="1159068" y="469861"/>
                    <a:pt x="1123899" y="469861"/>
                  </a:cubicBezTo>
                  <a:lnTo>
                    <a:pt x="63679" y="469861"/>
                  </a:lnTo>
                  <a:cubicBezTo>
                    <a:pt x="28510" y="469861"/>
                    <a:pt x="0" y="441351"/>
                    <a:pt x="0" y="406181"/>
                  </a:cubicBezTo>
                  <a:lnTo>
                    <a:pt x="0" y="63679"/>
                  </a:lnTo>
                  <a:cubicBezTo>
                    <a:pt x="0" y="28510"/>
                    <a:pt x="28510" y="0"/>
                    <a:pt x="63679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187579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 뱀의 머리가 벽에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부딪혔는가?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10401306" y="1892083"/>
            <a:ext cx="103199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543276" y="8810558"/>
            <a:ext cx="2391633" cy="895485"/>
            <a:chOff x="0" y="0"/>
            <a:chExt cx="1168093" cy="43736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68093" cy="437362"/>
            </a:xfrm>
            <a:custGeom>
              <a:avLst/>
              <a:gdLst/>
              <a:ahLst/>
              <a:cxnLst/>
              <a:rect l="l" t="t" r="r" b="b"/>
              <a:pathLst>
                <a:path w="1168093" h="437362">
                  <a:moveTo>
                    <a:pt x="64742" y="0"/>
                  </a:moveTo>
                  <a:lnTo>
                    <a:pt x="1103351" y="0"/>
                  </a:lnTo>
                  <a:cubicBezTo>
                    <a:pt x="1120522" y="0"/>
                    <a:pt x="1136989" y="6821"/>
                    <a:pt x="1149130" y="18962"/>
                  </a:cubicBezTo>
                  <a:cubicBezTo>
                    <a:pt x="1161272" y="31104"/>
                    <a:pt x="1168093" y="47571"/>
                    <a:pt x="1168093" y="64742"/>
                  </a:cubicBezTo>
                  <a:lnTo>
                    <a:pt x="1168093" y="372620"/>
                  </a:lnTo>
                  <a:cubicBezTo>
                    <a:pt x="1168093" y="389791"/>
                    <a:pt x="1161272" y="406258"/>
                    <a:pt x="1149130" y="418400"/>
                  </a:cubicBezTo>
                  <a:cubicBezTo>
                    <a:pt x="1136989" y="430541"/>
                    <a:pt x="1120522" y="437362"/>
                    <a:pt x="1103351" y="437362"/>
                  </a:cubicBezTo>
                  <a:lnTo>
                    <a:pt x="64742" y="437362"/>
                  </a:lnTo>
                  <a:cubicBezTo>
                    <a:pt x="28986" y="437362"/>
                    <a:pt x="0" y="408376"/>
                    <a:pt x="0" y="372620"/>
                  </a:cubicBezTo>
                  <a:lnTo>
                    <a:pt x="0" y="64742"/>
                  </a:lnTo>
                  <a:cubicBezTo>
                    <a:pt x="0" y="47571"/>
                    <a:pt x="6821" y="31104"/>
                    <a:pt x="18962" y="18962"/>
                  </a:cubicBezTo>
                  <a:cubicBezTo>
                    <a:pt x="31104" y="6821"/>
                    <a:pt x="47571" y="0"/>
                    <a:pt x="64742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1168093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game over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13944309" y="1892083"/>
            <a:ext cx="990600" cy="56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6071038" y="2345489"/>
            <a:ext cx="0" cy="61883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 flipH="1">
            <a:off x="16071038" y="3859811"/>
            <a:ext cx="0" cy="283107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flipH="1">
            <a:off x="17207167" y="3412069"/>
            <a:ext cx="685633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flipV="1">
            <a:off x="11617070" y="3859811"/>
            <a:ext cx="4453967" cy="435273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0401306" y="3859811"/>
            <a:ext cx="0" cy="3871725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 flipH="1">
            <a:off x="11537435" y="3412069"/>
            <a:ext cx="339747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 flipV="1">
            <a:off x="17286802" y="7171901"/>
            <a:ext cx="605998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 flipH="1">
            <a:off x="17892800" y="3412069"/>
            <a:ext cx="0" cy="375983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flipH="1">
            <a:off x="12410209" y="3412069"/>
            <a:ext cx="2524700" cy="113976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0" name="AutoShape 50"/>
          <p:cNvSpPr/>
          <p:nvPr/>
        </p:nvSpPr>
        <p:spPr>
          <a:xfrm flipV="1">
            <a:off x="13548108" y="3412069"/>
            <a:ext cx="1386800" cy="162078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12410209" y="5513861"/>
            <a:ext cx="1328884" cy="3296697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 flipH="1">
            <a:off x="13739092" y="7652914"/>
            <a:ext cx="2331946" cy="1157644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 flipH="1">
            <a:off x="8639689" y="9258300"/>
            <a:ext cx="39035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 flipH="1" flipV="1">
            <a:off x="6484644" y="8212548"/>
            <a:ext cx="939280" cy="598009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flipH="1">
            <a:off x="6484644" y="500556"/>
            <a:ext cx="0" cy="7711993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>
            <a:off x="6484644" y="500556"/>
            <a:ext cx="9586394" cy="0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AutoShape 57"/>
          <p:cNvSpPr/>
          <p:nvPr/>
        </p:nvSpPr>
        <p:spPr>
          <a:xfrm>
            <a:off x="16071038" y="500556"/>
            <a:ext cx="0" cy="949449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 flipV="1">
            <a:off x="7423924" y="2642243"/>
            <a:ext cx="0" cy="616831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07632" y="1949135"/>
            <a:ext cx="6451668" cy="8316000"/>
          </a:xfrm>
          <a:custGeom>
            <a:avLst/>
            <a:gdLst/>
            <a:ahLst/>
            <a:cxnLst/>
            <a:rect l="l" t="t" r="r" b="b"/>
            <a:pathLst>
              <a:path w="6451668" h="10752781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2929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017167"/>
            <a:ext cx="8560485" cy="4508132"/>
            <a:chOff x="0" y="-66546"/>
            <a:chExt cx="2254613" cy="11873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4613" cy="1120781"/>
            </a:xfrm>
            <a:custGeom>
              <a:avLst/>
              <a:gdLst/>
              <a:ahLst/>
              <a:cxnLst/>
              <a:rect l="l" t="t" r="r" b="b"/>
              <a:pathLst>
                <a:path w="2254613" h="1120781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76466"/>
                  </a:lnTo>
                  <a:cubicBezTo>
                    <a:pt x="2254613" y="1100941"/>
                    <a:pt x="2234773" y="1120781"/>
                    <a:pt x="2210299" y="1120781"/>
                  </a:cubicBezTo>
                  <a:lnTo>
                    <a:pt x="44315" y="1120781"/>
                  </a:lnTo>
                  <a:cubicBezTo>
                    <a:pt x="32562" y="1120781"/>
                    <a:pt x="21290" y="1116112"/>
                    <a:pt x="12979" y="1107801"/>
                  </a:cubicBezTo>
                  <a:cubicBezTo>
                    <a:pt x="4669" y="1099491"/>
                    <a:pt x="0" y="1088219"/>
                    <a:pt x="0" y="107646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546"/>
              <a:ext cx="2254613" cy="1187327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>
                <a:lnSpc>
                  <a:spcPts val="3359"/>
                </a:lnSpc>
              </a:pPr>
              <a:endParaRPr dirty="0"/>
            </a:p>
            <a:p>
              <a:pPr>
                <a:lnSpc>
                  <a:spcPts val="3359"/>
                </a:lnSpc>
              </a:pPr>
              <a:r>
                <a:rPr 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     HTML</a:t>
              </a:r>
              <a:r>
                <a:rPr lang="ko-KR" alt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 </a:t>
              </a:r>
              <a:r>
                <a:rPr lang="en-US" altLang="ko-KR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CSS</a:t>
              </a:r>
              <a:r>
                <a:rPr lang="ko-KR" alt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 </a:t>
              </a:r>
              <a:r>
                <a:rPr lang="en-US" altLang="ko-KR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JS</a:t>
              </a:r>
              <a:r>
                <a:rPr lang="ko-KR" alt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를 좀 더 잘 다룰 수</a:t>
              </a:r>
              <a:endParaRPr lang="en-US" altLang="ko-KR" sz="2300" dirty="0">
                <a:solidFill>
                  <a:srgbClr val="FFFFFF"/>
                </a:solidFill>
                <a:latin typeface="Disket Mono"/>
                <a:ea typeface="Disket Mono"/>
              </a:endParaRPr>
            </a:p>
            <a:p>
              <a:pPr>
                <a:lnSpc>
                  <a:spcPts val="3359"/>
                </a:lnSpc>
              </a:pPr>
              <a:r>
                <a:rPr 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     </a:t>
              </a:r>
              <a:r>
                <a:rPr lang="ko-KR" alt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있게 된다</a:t>
              </a:r>
              <a:r>
                <a:rPr lang="en-US" altLang="ko-KR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.</a:t>
              </a:r>
              <a:endParaRPr lang="en-US" sz="2300" dirty="0">
                <a:solidFill>
                  <a:srgbClr val="FFFFFF"/>
                </a:solidFill>
                <a:latin typeface="Disket Mono"/>
                <a:ea typeface="Disket Mono"/>
              </a:endParaRPr>
            </a:p>
            <a:p>
              <a:pPr>
                <a:lnSpc>
                  <a:spcPts val="3359"/>
                </a:lnSpc>
              </a:pPr>
              <a:endParaRPr lang="en-US" sz="2300" dirty="0">
                <a:solidFill>
                  <a:srgbClr val="FFFFFF"/>
                </a:solidFill>
                <a:latin typeface="Disket Mono"/>
                <a:ea typeface="Disket Mono"/>
              </a:endParaRPr>
            </a:p>
            <a:p>
              <a:pPr>
                <a:lnSpc>
                  <a:spcPts val="3359"/>
                </a:lnSpc>
              </a:pPr>
              <a:r>
                <a:rPr 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     React</a:t>
              </a:r>
              <a:r>
                <a:rPr lang="ko-KR" alt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를 사용해봐서 서버 쪽 기술을 사용해</a:t>
              </a:r>
              <a:endParaRPr lang="en-US" altLang="ko-KR" sz="2300" dirty="0">
                <a:solidFill>
                  <a:srgbClr val="FFFFFF"/>
                </a:solidFill>
                <a:latin typeface="Disket Mono"/>
                <a:ea typeface="Disket Mono"/>
              </a:endParaRPr>
            </a:p>
            <a:p>
              <a:pPr>
                <a:lnSpc>
                  <a:spcPts val="3359"/>
                </a:lnSpc>
              </a:pPr>
              <a:r>
                <a:rPr lang="ko-KR" alt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     볼 수 있다</a:t>
              </a:r>
              <a:r>
                <a:rPr lang="en-US" altLang="ko-KR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.</a:t>
              </a:r>
              <a:endParaRPr lang="en-US" sz="2300" dirty="0">
                <a:solidFill>
                  <a:srgbClr val="FFFFFF"/>
                </a:solidFill>
                <a:latin typeface="Disket Mono"/>
                <a:ea typeface="Disket Mono"/>
              </a:endParaRPr>
            </a:p>
            <a:p>
              <a:pPr>
                <a:lnSpc>
                  <a:spcPts val="3359"/>
                </a:lnSpc>
              </a:pPr>
              <a:endParaRPr lang="en-US" sz="2300" dirty="0">
                <a:solidFill>
                  <a:srgbClr val="FFFFFF"/>
                </a:solidFill>
                <a:latin typeface="Disket Mono"/>
                <a:ea typeface="Disket Mono"/>
              </a:endParaRPr>
            </a:p>
            <a:p>
              <a:pPr>
                <a:lnSpc>
                  <a:spcPts val="3359"/>
                </a:lnSpc>
              </a:pPr>
              <a:r>
                <a:rPr 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     Js</a:t>
              </a:r>
              <a:r>
                <a:rPr lang="ko-KR" alt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를 주로 사용한 만큼 실력 향상에 기대가</a:t>
              </a:r>
              <a:endParaRPr lang="en-US" altLang="ko-KR" sz="2300" dirty="0">
                <a:solidFill>
                  <a:srgbClr val="FFFFFF"/>
                </a:solidFill>
                <a:latin typeface="Disket Mono"/>
                <a:ea typeface="Disket Mono"/>
              </a:endParaRPr>
            </a:p>
            <a:p>
              <a:pPr>
                <a:lnSpc>
                  <a:spcPts val="3359"/>
                </a:lnSpc>
              </a:pPr>
              <a:r>
                <a:rPr lang="en-US" altLang="ko-KR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     </a:t>
              </a:r>
              <a:r>
                <a:rPr lang="ko-KR" altLang="en-US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크다</a:t>
              </a:r>
              <a:r>
                <a:rPr lang="en-US" altLang="ko-KR" sz="2300" dirty="0">
                  <a:solidFill>
                    <a:srgbClr val="FFFFFF"/>
                  </a:solidFill>
                  <a:latin typeface="Disket Mono"/>
                  <a:ea typeface="Disket Mono"/>
                </a:rPr>
                <a:t>.</a:t>
              </a:r>
              <a:endParaRPr lang="en-US" sz="2300" dirty="0">
                <a:solidFill>
                  <a:srgbClr val="FFFFFF"/>
                </a:solidFill>
                <a:latin typeface="Disket Mono"/>
                <a:ea typeface="Disket Mono"/>
              </a:endParaRPr>
            </a:p>
            <a:p>
              <a:pPr>
                <a:lnSpc>
                  <a:spcPts val="3359"/>
                </a:lnSpc>
              </a:pPr>
              <a:endParaRPr lang="en-US" sz="2399" dirty="0">
                <a:solidFill>
                  <a:srgbClr val="FFFFFF"/>
                </a:solidFill>
                <a:latin typeface="Disket Mono"/>
                <a:ea typeface="Disket Mono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050460" y="2191889"/>
            <a:ext cx="5966012" cy="3579607"/>
            <a:chOff x="0" y="0"/>
            <a:chExt cx="6350000" cy="381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id="9" name="Freeform 9"/>
          <p:cNvSpPr/>
          <p:nvPr/>
        </p:nvSpPr>
        <p:spPr>
          <a:xfrm flipH="1">
            <a:off x="1661300" y="5794167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514932" y="719461"/>
            <a:ext cx="744368" cy="331244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4000181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486381" y="588745"/>
            <a:ext cx="1211480" cy="624416"/>
            <a:chOff x="0" y="0"/>
            <a:chExt cx="1615307" cy="832555"/>
          </a:xfrm>
        </p:grpSpPr>
        <p:sp>
          <p:nvSpPr>
            <p:cNvPr id="14" name="TextBox 14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5443716" y="729709"/>
            <a:ext cx="862336" cy="327152"/>
            <a:chOff x="0" y="0"/>
            <a:chExt cx="1149782" cy="436203"/>
          </a:xfrm>
        </p:grpSpPr>
        <p:sp>
          <p:nvSpPr>
            <p:cNvPr id="17" name="TextBox 17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4115755" y="703945"/>
            <a:ext cx="908861" cy="327152"/>
            <a:chOff x="0" y="0"/>
            <a:chExt cx="1211815" cy="436203"/>
          </a:xfrm>
        </p:grpSpPr>
        <p:sp>
          <p:nvSpPr>
            <p:cNvPr id="20" name="TextBox 20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2172839"/>
            <a:ext cx="8632045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1-5.기대 효과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6527434" y="5098352"/>
            <a:ext cx="978075" cy="934061"/>
          </a:xfrm>
          <a:prstGeom prst="rect">
            <a:avLst/>
          </a:prstGeom>
        </p:spPr>
      </p:pic>
      <p:sp>
        <p:nvSpPr>
          <p:cNvPr id="24" name="Freeform 24"/>
          <p:cNvSpPr/>
          <p:nvPr/>
        </p:nvSpPr>
        <p:spPr>
          <a:xfrm flipH="1">
            <a:off x="1603149" y="713240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flipH="1">
            <a:off x="1661300" y="8381362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32075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18499" y="3091873"/>
            <a:ext cx="840801" cy="84079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944" t="-53048" r="-10964" b="-2831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418499" y="2060287"/>
            <a:ext cx="840801" cy="84079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64856" t="-391570" r="-289609" b="-490133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flipH="1">
            <a:off x="1028700" y="110063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367986" y="4323667"/>
            <a:ext cx="4289284" cy="3065052"/>
            <a:chOff x="0" y="0"/>
            <a:chExt cx="5719046" cy="408673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853737"/>
              <a:ext cx="5719046" cy="3232999"/>
              <a:chOff x="0" y="0"/>
              <a:chExt cx="1772691" cy="100210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72691" cy="1002109"/>
              </a:xfrm>
              <a:custGeom>
                <a:avLst/>
                <a:gdLst/>
                <a:ahLst/>
                <a:cxnLst/>
                <a:rect l="l" t="t" r="r" b="b"/>
                <a:pathLst>
                  <a:path w="1772691" h="1002109">
                    <a:moveTo>
                      <a:pt x="36099" y="0"/>
                    </a:moveTo>
                    <a:lnTo>
                      <a:pt x="1736592" y="0"/>
                    </a:lnTo>
                    <a:cubicBezTo>
                      <a:pt x="1746166" y="0"/>
                      <a:pt x="1755348" y="3803"/>
                      <a:pt x="1762118" y="10573"/>
                    </a:cubicBezTo>
                    <a:cubicBezTo>
                      <a:pt x="1768888" y="17343"/>
                      <a:pt x="1772691" y="26525"/>
                      <a:pt x="1772691" y="36099"/>
                    </a:cubicBezTo>
                    <a:lnTo>
                      <a:pt x="1772691" y="966010"/>
                    </a:lnTo>
                    <a:cubicBezTo>
                      <a:pt x="1772691" y="985947"/>
                      <a:pt x="1756529" y="1002109"/>
                      <a:pt x="1736592" y="1002109"/>
                    </a:cubicBezTo>
                    <a:lnTo>
                      <a:pt x="36099" y="1002109"/>
                    </a:lnTo>
                    <a:cubicBezTo>
                      <a:pt x="26525" y="1002109"/>
                      <a:pt x="17343" y="998306"/>
                      <a:pt x="10573" y="991536"/>
                    </a:cubicBezTo>
                    <a:cubicBezTo>
                      <a:pt x="3803" y="984766"/>
                      <a:pt x="0" y="975584"/>
                      <a:pt x="0" y="966010"/>
                    </a:cubicBezTo>
                    <a:lnTo>
                      <a:pt x="0" y="36099"/>
                    </a:lnTo>
                    <a:cubicBezTo>
                      <a:pt x="0" y="26525"/>
                      <a:pt x="3803" y="17343"/>
                      <a:pt x="10573" y="10573"/>
                    </a:cubicBezTo>
                    <a:cubicBezTo>
                      <a:pt x="17343" y="3803"/>
                      <a:pt x="26525" y="0"/>
                      <a:pt x="36099" y="0"/>
                    </a:cubicBezTo>
                    <a:close/>
                  </a:path>
                </a:pathLst>
              </a:custGeom>
              <a:solidFill>
                <a:srgbClr val="21EF8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772691" cy="1040209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359"/>
                  </a:lnSpc>
                </a:pPr>
                <a:endParaRPr dirty="0">
                  <a:latin typeface="Agency FB" panose="020B0503020202020204" pitchFamily="34" charset="0"/>
                </a:endParaRPr>
              </a:p>
              <a:p>
                <a:pPr algn="ctr">
                  <a:lnSpc>
                    <a:spcPts val="3359"/>
                  </a:lnSpc>
                </a:pPr>
                <a:r>
                  <a:rPr lang="ko-KR" altLang="en-US" sz="23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 Bold"/>
                  </a:rPr>
                  <a:t>팀장 이진혁</a:t>
                </a:r>
                <a:endParaRPr lang="en-US" altLang="ko-KR" sz="2399" dirty="0">
                  <a:solidFill>
                    <a:srgbClr val="000000"/>
                  </a:solidFill>
                  <a:latin typeface="Agency FB" panose="020B0503020202020204" pitchFamily="34" charset="0"/>
                  <a:ea typeface="Garet Bold"/>
                </a:endParaRPr>
              </a:p>
              <a:p>
                <a:pPr algn="ctr">
                  <a:lnSpc>
                    <a:spcPts val="3359"/>
                  </a:lnSpc>
                </a:pPr>
                <a:r>
                  <a:rPr lang="ko-KR" alt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벽돌 부시기 개발</a:t>
                </a:r>
                <a:endParaRPr lang="en-US" altLang="ko-KR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ko-KR" alt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메인 웹페이지 개발</a:t>
                </a:r>
                <a:endParaRPr lang="en-US" altLang="ko-KR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React</a:t>
                </a:r>
                <a:r>
                  <a:rPr lang="ko-KR" alt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를 이용해 웹 연결</a:t>
                </a:r>
                <a:endParaRPr lang="en-US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005782" y="0"/>
              <a:ext cx="1707481" cy="1707474"/>
              <a:chOff x="0" y="0"/>
              <a:chExt cx="6350000" cy="63499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00C49C"/>
              </a:solidFill>
              <a:ln w="12700">
                <a:noFill/>
              </a:ln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12012020" y="3169952"/>
            <a:ext cx="3810922" cy="2807140"/>
            <a:chOff x="0" y="-176749"/>
            <a:chExt cx="5081230" cy="374285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840210"/>
              <a:ext cx="5081230" cy="2725894"/>
              <a:chOff x="0" y="-8240"/>
              <a:chExt cx="1727480" cy="92673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27480" cy="918490"/>
              </a:xfrm>
              <a:custGeom>
                <a:avLst/>
                <a:gdLst/>
                <a:ahLst/>
                <a:cxnLst/>
                <a:rect l="l" t="t" r="r" b="b"/>
                <a:pathLst>
                  <a:path w="1727480" h="918490">
                    <a:moveTo>
                      <a:pt x="40630" y="0"/>
                    </a:moveTo>
                    <a:lnTo>
                      <a:pt x="1686850" y="0"/>
                    </a:lnTo>
                    <a:cubicBezTo>
                      <a:pt x="1709289" y="0"/>
                      <a:pt x="1727480" y="18191"/>
                      <a:pt x="1727480" y="40630"/>
                    </a:cubicBezTo>
                    <a:lnTo>
                      <a:pt x="1727480" y="877860"/>
                    </a:lnTo>
                    <a:cubicBezTo>
                      <a:pt x="1727480" y="900300"/>
                      <a:pt x="1709289" y="918490"/>
                      <a:pt x="1686850" y="918490"/>
                    </a:cubicBezTo>
                    <a:lnTo>
                      <a:pt x="40630" y="918490"/>
                    </a:lnTo>
                    <a:cubicBezTo>
                      <a:pt x="18191" y="918490"/>
                      <a:pt x="0" y="900300"/>
                      <a:pt x="0" y="877860"/>
                    </a:cubicBezTo>
                    <a:lnTo>
                      <a:pt x="0" y="40630"/>
                    </a:lnTo>
                    <a:cubicBezTo>
                      <a:pt x="0" y="18191"/>
                      <a:pt x="18191" y="0"/>
                      <a:pt x="40630" y="0"/>
                    </a:cubicBezTo>
                    <a:close/>
                  </a:path>
                </a:pathLst>
              </a:custGeom>
              <a:solidFill>
                <a:srgbClr val="8488F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8240"/>
                <a:ext cx="1727480" cy="92673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359"/>
                  </a:lnSpc>
                </a:pPr>
                <a:endParaRPr dirty="0">
                  <a:latin typeface="Agency FB" panose="020B0503020202020204" pitchFamily="34" charset="0"/>
                </a:endParaRPr>
              </a:p>
              <a:p>
                <a:pPr algn="ctr">
                  <a:lnSpc>
                    <a:spcPts val="3359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박병준</a:t>
                </a:r>
                <a:endParaRPr lang="en-US" sz="2400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ko-KR" altLang="en-US" sz="1899" dirty="0" err="1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테트리스</a:t>
                </a:r>
                <a:r>
                  <a:rPr lang="ko-KR" alt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 개발</a:t>
                </a:r>
                <a:endParaRPr lang="en-US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en-US" sz="1899" dirty="0" err="1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React코딩</a:t>
                </a:r>
                <a:r>
                  <a:rPr 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 </a:t>
                </a:r>
                <a:r>
                  <a:rPr lang="en-US" sz="1899" dirty="0" err="1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보조</a:t>
                </a:r>
                <a:endParaRPr lang="en-US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React </a:t>
                </a:r>
                <a:r>
                  <a:rPr lang="ko-KR" alt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코딩 보조</a:t>
                </a:r>
                <a:endParaRPr lang="en-US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686874" y="-176749"/>
              <a:ext cx="1707481" cy="1707474"/>
              <a:chOff x="0" y="-657318"/>
              <a:chExt cx="6350000" cy="63499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-657318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85EFF"/>
              </a:solidFill>
              <a:ln w="12700">
                <a:noFill/>
              </a:ln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6418499" y="1028989"/>
            <a:ext cx="840801" cy="840798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0825" t="-89286" r="-43999" b="-7295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6418499" y="4123172"/>
            <a:ext cx="840801" cy="840798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25047" b="-25047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557361" y="808736"/>
            <a:ext cx="12100743" cy="8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96"/>
              </a:lnSpc>
              <a:spcBef>
                <a:spcPct val="0"/>
              </a:spcBef>
            </a:pPr>
            <a:r>
              <a:rPr lang="en-US" sz="5800" u="none" strike="noStrike">
                <a:solidFill>
                  <a:srgbClr val="FF63D8"/>
                </a:solidFill>
                <a:latin typeface="Arcade Gamer"/>
                <a:ea typeface="Arcade Gamer"/>
              </a:rPr>
              <a:t>2. 팀 구성 및 역할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91221" y="6936051"/>
            <a:ext cx="6696779" cy="223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1"/>
              </a:lnSpc>
            </a:pPr>
            <a:r>
              <a:rPr lang="en-US" sz="8581" spc="1355">
                <a:solidFill>
                  <a:srgbClr val="FFFFFF"/>
                </a:solidFill>
                <a:latin typeface="HK Modular Bold Italics"/>
              </a:rPr>
              <a:t>GAME 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4628" y="7994520"/>
            <a:ext cx="3478712" cy="126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5"/>
              </a:lnSpc>
              <a:spcBef>
                <a:spcPct val="0"/>
              </a:spcBef>
            </a:pPr>
            <a:r>
              <a:rPr lang="en-US" sz="9740">
                <a:solidFill>
                  <a:srgbClr val="7843E6"/>
                </a:solidFill>
                <a:latin typeface="Bungee Bold Italics"/>
              </a:rPr>
              <a:t>PLAY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098574" y="2707038"/>
            <a:ext cx="1308589" cy="767644"/>
            <a:chOff x="0" y="0"/>
            <a:chExt cx="1744786" cy="1023526"/>
          </a:xfrm>
        </p:grpSpPr>
        <p:sp>
          <p:nvSpPr>
            <p:cNvPr id="30" name="TextBox 30"/>
            <p:cNvSpPr txBox="1"/>
            <p:nvPr/>
          </p:nvSpPr>
          <p:spPr>
            <a:xfrm>
              <a:off x="0" y="66675"/>
              <a:ext cx="1744786" cy="332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3"/>
                </a:lnSpc>
                <a:spcBef>
                  <a:spcPct val="0"/>
                </a:spcBef>
              </a:pPr>
              <a:r>
                <a:rPr lang="en-US" sz="1966">
                  <a:solidFill>
                    <a:srgbClr val="3168D8"/>
                  </a:solidFill>
                  <a:latin typeface="HK Modular Bold"/>
                </a:rPr>
                <a:t>LEVEL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35132"/>
              <a:ext cx="1744786" cy="588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3"/>
                </a:lnSpc>
                <a:spcBef>
                  <a:spcPct val="0"/>
                </a:spcBef>
              </a:pPr>
              <a:r>
                <a:rPr lang="en-US" sz="3554">
                  <a:solidFill>
                    <a:srgbClr val="7900FF"/>
                  </a:solidFill>
                  <a:latin typeface="HK Modular Bold"/>
                </a:rPr>
                <a:t>UP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278245" y="2015226"/>
            <a:ext cx="3731510" cy="2948743"/>
            <a:chOff x="0" y="0"/>
            <a:chExt cx="4975347" cy="3931658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855088"/>
              <a:ext cx="4975347" cy="3076570"/>
              <a:chOff x="0" y="0"/>
              <a:chExt cx="1542172" cy="9536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542172" cy="953622"/>
              </a:xfrm>
              <a:custGeom>
                <a:avLst/>
                <a:gdLst/>
                <a:ahLst/>
                <a:cxnLst/>
                <a:rect l="l" t="t" r="r" b="b"/>
                <a:pathLst>
                  <a:path w="1542172" h="953622">
                    <a:moveTo>
                      <a:pt x="41495" y="0"/>
                    </a:moveTo>
                    <a:lnTo>
                      <a:pt x="1500677" y="0"/>
                    </a:lnTo>
                    <a:cubicBezTo>
                      <a:pt x="1511682" y="0"/>
                      <a:pt x="1522237" y="4372"/>
                      <a:pt x="1530018" y="12154"/>
                    </a:cubicBezTo>
                    <a:cubicBezTo>
                      <a:pt x="1537800" y="19935"/>
                      <a:pt x="1542172" y="30490"/>
                      <a:pt x="1542172" y="41495"/>
                    </a:cubicBezTo>
                    <a:lnTo>
                      <a:pt x="1542172" y="912127"/>
                    </a:lnTo>
                    <a:cubicBezTo>
                      <a:pt x="1542172" y="935044"/>
                      <a:pt x="1523594" y="953622"/>
                      <a:pt x="1500677" y="953622"/>
                    </a:cubicBezTo>
                    <a:lnTo>
                      <a:pt x="41495" y="953622"/>
                    </a:lnTo>
                    <a:cubicBezTo>
                      <a:pt x="30490" y="953622"/>
                      <a:pt x="19935" y="949250"/>
                      <a:pt x="12154" y="941468"/>
                    </a:cubicBezTo>
                    <a:cubicBezTo>
                      <a:pt x="4372" y="933687"/>
                      <a:pt x="0" y="923132"/>
                      <a:pt x="0" y="912127"/>
                    </a:cubicBezTo>
                    <a:lnTo>
                      <a:pt x="0" y="41495"/>
                    </a:lnTo>
                    <a:cubicBezTo>
                      <a:pt x="0" y="30490"/>
                      <a:pt x="4372" y="19935"/>
                      <a:pt x="12154" y="12154"/>
                    </a:cubicBezTo>
                    <a:cubicBezTo>
                      <a:pt x="19935" y="4372"/>
                      <a:pt x="30490" y="0"/>
                      <a:pt x="41495" y="0"/>
                    </a:cubicBezTo>
                    <a:close/>
                  </a:path>
                </a:pathLst>
              </a:custGeom>
              <a:solidFill>
                <a:srgbClr val="FF63D8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1542172" cy="991722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359"/>
                  </a:lnSpc>
                </a:pPr>
                <a:endParaRPr dirty="0">
                  <a:latin typeface="Agency FB" panose="020B0503020202020204" pitchFamily="34" charset="0"/>
                </a:endParaRPr>
              </a:p>
              <a:p>
                <a:pPr algn="ctr">
                  <a:lnSpc>
                    <a:spcPts val="3359"/>
                  </a:lnSpc>
                </a:pPr>
                <a:r>
                  <a:rPr lang="ko-KR" altLang="en-US" sz="23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강동준</a:t>
                </a:r>
                <a:endParaRPr lang="en-US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ko-KR" alt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핑퐁게임 개발</a:t>
                </a:r>
                <a:endParaRPr lang="en-US" altLang="ko-KR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ko-KR" alt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게임 통일성 디자인</a:t>
                </a:r>
                <a:endParaRPr lang="en-US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ko-KR" alt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영상 촬영</a:t>
                </a:r>
                <a:endParaRPr lang="en-US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684492" y="0"/>
              <a:ext cx="1707481" cy="1707474"/>
              <a:chOff x="0" y="0"/>
              <a:chExt cx="6350000" cy="634997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DB00D5"/>
              </a:solidFill>
              <a:ln w="12700">
                <a:noFill/>
              </a:ln>
            </p:spPr>
          </p:sp>
        </p:grpSp>
      </p:grpSp>
      <p:grpSp>
        <p:nvGrpSpPr>
          <p:cNvPr id="38" name="Group 38"/>
          <p:cNvGrpSpPr/>
          <p:nvPr/>
        </p:nvGrpSpPr>
        <p:grpSpPr>
          <a:xfrm>
            <a:off x="7378368" y="5709607"/>
            <a:ext cx="4115706" cy="2901177"/>
            <a:chOff x="0" y="0"/>
            <a:chExt cx="5487609" cy="3868235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853737"/>
              <a:ext cx="5487609" cy="3014498"/>
              <a:chOff x="0" y="0"/>
              <a:chExt cx="1865638" cy="102484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865638" cy="1024848"/>
              </a:xfrm>
              <a:custGeom>
                <a:avLst/>
                <a:gdLst/>
                <a:ahLst/>
                <a:cxnLst/>
                <a:rect l="l" t="t" r="r" b="b"/>
                <a:pathLst>
                  <a:path w="1865638" h="1024848">
                    <a:moveTo>
                      <a:pt x="37621" y="0"/>
                    </a:moveTo>
                    <a:lnTo>
                      <a:pt x="1828017" y="0"/>
                    </a:lnTo>
                    <a:cubicBezTo>
                      <a:pt x="1837995" y="0"/>
                      <a:pt x="1847564" y="3964"/>
                      <a:pt x="1854619" y="11019"/>
                    </a:cubicBezTo>
                    <a:cubicBezTo>
                      <a:pt x="1861674" y="18074"/>
                      <a:pt x="1865638" y="27644"/>
                      <a:pt x="1865638" y="37621"/>
                    </a:cubicBezTo>
                    <a:lnTo>
                      <a:pt x="1865638" y="987226"/>
                    </a:lnTo>
                    <a:cubicBezTo>
                      <a:pt x="1865638" y="997204"/>
                      <a:pt x="1861674" y="1006773"/>
                      <a:pt x="1854619" y="1013829"/>
                    </a:cubicBezTo>
                    <a:cubicBezTo>
                      <a:pt x="1847564" y="1020884"/>
                      <a:pt x="1837995" y="1024848"/>
                      <a:pt x="1828017" y="1024848"/>
                    </a:cubicBezTo>
                    <a:lnTo>
                      <a:pt x="37621" y="1024848"/>
                    </a:lnTo>
                    <a:cubicBezTo>
                      <a:pt x="27644" y="1024848"/>
                      <a:pt x="18074" y="1020884"/>
                      <a:pt x="11019" y="1013829"/>
                    </a:cubicBezTo>
                    <a:cubicBezTo>
                      <a:pt x="3964" y="1006773"/>
                      <a:pt x="0" y="997204"/>
                      <a:pt x="0" y="987226"/>
                    </a:cubicBezTo>
                    <a:lnTo>
                      <a:pt x="0" y="37621"/>
                    </a:lnTo>
                    <a:cubicBezTo>
                      <a:pt x="0" y="27644"/>
                      <a:pt x="3964" y="18074"/>
                      <a:pt x="11019" y="11019"/>
                    </a:cubicBezTo>
                    <a:cubicBezTo>
                      <a:pt x="18074" y="3964"/>
                      <a:pt x="27644" y="0"/>
                      <a:pt x="37621" y="0"/>
                    </a:cubicBezTo>
                    <a:close/>
                  </a:path>
                </a:pathLst>
              </a:custGeom>
              <a:solidFill>
                <a:srgbClr val="FFD707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1865638" cy="1062948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359"/>
                  </a:lnSpc>
                </a:pPr>
                <a:endParaRPr dirty="0">
                  <a:latin typeface="Agency FB" panose="020B0503020202020204" pitchFamily="34" charset="0"/>
                </a:endParaRPr>
              </a:p>
              <a:p>
                <a:pPr algn="ctr">
                  <a:lnSpc>
                    <a:spcPts val="3359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최기원</a:t>
                </a:r>
                <a:endParaRPr lang="en-US" sz="2400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ko-KR" altLang="en-US" sz="1899" dirty="0" err="1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뱀게임</a:t>
                </a:r>
                <a:r>
                  <a:rPr lang="ko-KR" alt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 개발</a:t>
                </a:r>
                <a:endParaRPr lang="en-US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ko-KR" altLang="en-US" sz="1899" dirty="0">
                    <a:solidFill>
                      <a:srgbClr val="000000"/>
                    </a:solidFill>
                    <a:latin typeface="Agency FB" panose="020B0503020202020204" pitchFamily="34" charset="0"/>
                    <a:ea typeface="Garet"/>
                  </a:rPr>
                  <a:t>게임 속 도구들 이미지 디자인</a:t>
                </a:r>
                <a:endParaRPr lang="en-US" sz="1899" dirty="0">
                  <a:solidFill>
                    <a:srgbClr val="000000"/>
                  </a:solidFill>
                  <a:latin typeface="Agency FB" panose="020B0503020202020204" pitchFamily="34" charset="0"/>
                  <a:ea typeface="Garet"/>
                </a:endParaR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890064" y="0"/>
              <a:ext cx="1707481" cy="1707474"/>
              <a:chOff x="0" y="0"/>
              <a:chExt cx="6350000" cy="634997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C8A906"/>
              </a:solidFill>
              <a:ln w="12700">
                <a:noFill/>
              </a:ln>
            </p:spPr>
          </p: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E8C6690-4391-4911-94CB-DF5291ECE9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27" y="2310917"/>
            <a:ext cx="1636060" cy="128438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B5EE2C8-D264-4D2F-AED7-7189BC46F7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05" y="7504529"/>
            <a:ext cx="3899528" cy="164980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2573514-53A0-42B3-80A9-DFB772453F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657" y="6385302"/>
            <a:ext cx="5779918" cy="3065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0028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39816"/>
            <a:ext cx="8589270" cy="629880"/>
          </a:xfrm>
          <a:custGeom>
            <a:avLst/>
            <a:gdLst/>
            <a:ahLst/>
            <a:cxnLst/>
            <a:rect l="l" t="t" r="r" b="b"/>
            <a:pathLst>
              <a:path w="8589270" h="629880">
                <a:moveTo>
                  <a:pt x="0" y="0"/>
                </a:moveTo>
                <a:lnTo>
                  <a:pt x="8589270" y="0"/>
                </a:lnTo>
                <a:lnTo>
                  <a:pt x="8589270" y="629880"/>
                </a:lnTo>
                <a:lnTo>
                  <a:pt x="0" y="62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532328"/>
            <a:ext cx="8589270" cy="7688604"/>
          </a:xfrm>
          <a:custGeom>
            <a:avLst/>
            <a:gdLst/>
            <a:ahLst/>
            <a:cxnLst/>
            <a:rect l="l" t="t" r="r" b="b"/>
            <a:pathLst>
              <a:path w="8589270" h="7688604">
                <a:moveTo>
                  <a:pt x="0" y="0"/>
                </a:moveTo>
                <a:lnTo>
                  <a:pt x="8589270" y="0"/>
                </a:lnTo>
                <a:lnTo>
                  <a:pt x="8589270" y="7688605"/>
                </a:lnTo>
                <a:lnTo>
                  <a:pt x="0" y="768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88127" y="1039808"/>
            <a:ext cx="6330371" cy="33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 dirty="0">
                <a:solidFill>
                  <a:srgbClr val="FFFFFF"/>
                </a:solidFill>
                <a:latin typeface="Arimo"/>
                <a:ea typeface="Arimo"/>
              </a:rPr>
              <a:t>canvas </a:t>
            </a:r>
            <a:r>
              <a:rPr lang="en-US" sz="1900" dirty="0" err="1">
                <a:solidFill>
                  <a:srgbClr val="FFFFFF"/>
                </a:solidFill>
                <a:latin typeface="Arimo"/>
                <a:ea typeface="Arimo"/>
              </a:rPr>
              <a:t>태그</a:t>
            </a:r>
            <a:r>
              <a:rPr lang="en-US" sz="1900" dirty="0">
                <a:solidFill>
                  <a:srgbClr val="FFFFFF"/>
                </a:solidFill>
                <a:latin typeface="Arimo"/>
                <a:ea typeface="Arimo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Arimo"/>
                <a:ea typeface="Arimo"/>
              </a:rPr>
              <a:t>생성</a:t>
            </a:r>
            <a:r>
              <a:rPr lang="en-US" sz="1900" dirty="0">
                <a:solidFill>
                  <a:srgbClr val="FFFFFF"/>
                </a:solidFill>
                <a:latin typeface="Arimo"/>
                <a:ea typeface="Arimo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Arimo"/>
                <a:ea typeface="Arimo"/>
              </a:rPr>
              <a:t>길이와</a:t>
            </a:r>
            <a:r>
              <a:rPr lang="en-US" sz="1900" dirty="0">
                <a:solidFill>
                  <a:srgbClr val="FFFFFF"/>
                </a:solidFill>
                <a:latin typeface="Arimo"/>
                <a:ea typeface="Arimo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Arimo"/>
                <a:ea typeface="Arimo"/>
              </a:rPr>
              <a:t>높이를</a:t>
            </a:r>
            <a:r>
              <a:rPr lang="en-US" sz="1900" dirty="0">
                <a:solidFill>
                  <a:srgbClr val="FFFFFF"/>
                </a:solidFill>
                <a:latin typeface="Arimo"/>
                <a:ea typeface="Arimo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Arimo"/>
                <a:ea typeface="Arimo"/>
              </a:rPr>
              <a:t>지정해준다</a:t>
            </a:r>
            <a:endParaRPr lang="en-US" sz="1900" dirty="0">
              <a:solidFill>
                <a:srgbClr val="FFFFFF"/>
              </a:solidFill>
              <a:latin typeface="Arimo"/>
              <a:ea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88127" y="1703417"/>
            <a:ext cx="6330371" cy="6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ea typeface="Arimo"/>
              </a:rPr>
              <a:t>스코어를 볼 수 있는 텍스트 캔버스 위에 생성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폰트 크기와 폰트 색 텍스트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8127" y="2960443"/>
            <a:ext cx="6330371" cy="33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남은 생명 수를 볼 수 있는 텍스트 캔버스 위에 생성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8127" y="3766302"/>
            <a:ext cx="6330371" cy="66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공을 캔버스 위에 생성</a:t>
            </a:r>
            <a:endParaRPr lang="en-US" altLang="ko-KR" sz="1900" dirty="0">
              <a:solidFill>
                <a:srgbClr val="FFFFFF"/>
              </a:solidFill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공의 생성 좌표 반지름 크기 들을 지정</a:t>
            </a:r>
            <a:endParaRPr lang="en-US" sz="1900" dirty="0">
              <a:solidFill>
                <a:srgbClr val="FFFFFF"/>
              </a:solidFill>
              <a:ea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88127" y="4786630"/>
            <a:ext cx="6330371" cy="6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ea typeface="Arimo"/>
              </a:rPr>
              <a:t>패들을 캔버스 위에 생성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패들의 생성좌표 길이 높이 등을 지정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88127" y="6578491"/>
            <a:ext cx="6330371" cy="99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ea typeface="Arimo"/>
              </a:rPr>
              <a:t>벽돌을 캔버스 위에 생성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ea typeface="Arimo"/>
              </a:rPr>
              <a:t>미리 만들어 두었던 변수 벽돌의 열과 행의 수만큼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Arimo"/>
                <a:ea typeface="Arimo"/>
              </a:rPr>
              <a:t>벽돌을 2차원 배열에 저장 후 생성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32075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66124"/>
            <a:ext cx="7640862" cy="8338682"/>
          </a:xfrm>
          <a:custGeom>
            <a:avLst/>
            <a:gdLst/>
            <a:ahLst/>
            <a:cxnLst/>
            <a:rect l="l" t="t" r="r" b="b"/>
            <a:pathLst>
              <a:path w="7640862" h="8338682">
                <a:moveTo>
                  <a:pt x="0" y="0"/>
                </a:moveTo>
                <a:lnTo>
                  <a:pt x="7640862" y="0"/>
                </a:lnTo>
                <a:lnTo>
                  <a:pt x="7640862" y="8338682"/>
                </a:lnTo>
                <a:lnTo>
                  <a:pt x="0" y="8338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4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3347" y="725805"/>
            <a:ext cx="7505151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Arimo"/>
                <a:ea typeface="Arimo"/>
              </a:rPr>
              <a:t>게임판을 변수로서  선언하고 #gameboard 함수를 불러온다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13347" y="1444336"/>
            <a:ext cx="7505151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Arimo"/>
                <a:ea typeface="Arimo"/>
              </a:rPr>
              <a:t>게임판에 2차원그래픽으로 그리게 한다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13347" y="2095846"/>
            <a:ext cx="7505151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Arimo"/>
                <a:ea typeface="Arimo"/>
              </a:rPr>
              <a:t>점수를 계산하기위해 변수를 선언하고 #scoreText 함수를 불러온다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3347" y="2766406"/>
            <a:ext cx="7505151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Arimo"/>
                <a:ea typeface="Arimo"/>
              </a:rPr>
              <a:t>리셋 버튼을 만들기위해 변수로 선언하고 #resetBtn 함수를 불러온다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13347" y="3436966"/>
            <a:ext cx="7505151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게임보드의 넓이를 표현하는 변수를 선언한다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13347" y="4084031"/>
            <a:ext cx="7505151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게임보드의 높이를 표현하는 변수를 선언한다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13347" y="4728773"/>
            <a:ext cx="7505151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게임보드의 크기를 확인하기위해 초록색으로 표현하고 변수로 선언한다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13347" y="5409711"/>
            <a:ext cx="7505151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패들의 변화를 확인하기위해 파란색으로 표현하고 변수로 선언한다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13347" y="6051696"/>
            <a:ext cx="7505151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패들의 변화를 확인하기위해 빨간색으로 표현하고 변수로 선언한다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13347" y="6703206"/>
            <a:ext cx="7505151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cade Gamer"/>
              </a:rPr>
              <a:t>공의 변화를 확인하기위해 노란색으로 표현하고 변수로 선언한다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13347" y="7343676"/>
            <a:ext cx="7505151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cade Gamer"/>
              </a:rPr>
              <a:t>공의 반지름을 설정하는 변수를 선언한다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13347" y="8044903"/>
            <a:ext cx="7505151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cade Gamer"/>
              </a:rPr>
              <a:t>패들이 이동하는 거리를 변수로 선언한다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13347" y="8719996"/>
            <a:ext cx="7505151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cade Gamer"/>
              </a:rPr>
              <a:t>게임의 승리조건을 만들어주기위해 변수를 추가한다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32075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56536"/>
            <a:ext cx="5641357" cy="8501764"/>
          </a:xfrm>
          <a:custGeom>
            <a:avLst/>
            <a:gdLst/>
            <a:ahLst/>
            <a:cxnLst/>
            <a:rect l="l" t="t" r="r" b="b"/>
            <a:pathLst>
              <a:path w="5641357" h="8501764">
                <a:moveTo>
                  <a:pt x="0" y="0"/>
                </a:moveTo>
                <a:lnTo>
                  <a:pt x="5641357" y="0"/>
                </a:lnTo>
                <a:lnTo>
                  <a:pt x="5641357" y="8501764"/>
                </a:lnTo>
                <a:lnTo>
                  <a:pt x="0" y="8501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070562" y="689861"/>
            <a:ext cx="9347936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Arcade Gamer"/>
              </a:rPr>
              <a:t>게임루프의 시간간격을 관리하기위해 선언한 변수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70562" y="1215390"/>
            <a:ext cx="9347936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Arcade Gamer"/>
              </a:rPr>
              <a:t>공의 속도를 관리하기위해 선언한 변수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70562" y="1826289"/>
            <a:ext cx="9347936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Arcade Gamer"/>
              </a:rPr>
              <a:t>현재 공의 좌표를 관리하기위해 선언한 변수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70562" y="2667087"/>
            <a:ext cx="9347936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Arcade Gamer"/>
              </a:rPr>
              <a:t>공의 이동방향을 관리하기위해 선언한 변수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70562" y="3445597"/>
            <a:ext cx="9347936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Arcade Gamer"/>
              </a:rPr>
              <a:t>각 플레이어의 점수를 관리하기위해 선언한 변수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70562" y="5418542"/>
            <a:ext cx="9347936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Arcade Gamer"/>
              </a:rPr>
              <a:t>각 플레이어의 패들을 관리하기위해 선언한 변수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70562" y="7242879"/>
            <a:ext cx="9347936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Arcade Gamer"/>
              </a:rPr>
              <a:t>키보드를 누르는 이벤트를 감지하고 패들을 움직이는 함수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70562" y="8252848"/>
            <a:ext cx="9347936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Arcade Gamer"/>
              </a:rPr>
              <a:t>리셋 버튼을 클릭하는 이벤트를 감지하고 버튼의 효과를 활성화시키는 변수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32075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0088" y="635940"/>
            <a:ext cx="7802122" cy="2535917"/>
          </a:xfrm>
          <a:custGeom>
            <a:avLst/>
            <a:gdLst/>
            <a:ahLst/>
            <a:cxnLst/>
            <a:rect l="l" t="t" r="r" b="b"/>
            <a:pathLst>
              <a:path w="7802122" h="2535917">
                <a:moveTo>
                  <a:pt x="0" y="0"/>
                </a:moveTo>
                <a:lnTo>
                  <a:pt x="7802122" y="0"/>
                </a:lnTo>
                <a:lnTo>
                  <a:pt x="7802122" y="2535917"/>
                </a:lnTo>
                <a:lnTo>
                  <a:pt x="0" y="2535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59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21631" y="635940"/>
            <a:ext cx="7527447" cy="3296732"/>
          </a:xfrm>
          <a:custGeom>
            <a:avLst/>
            <a:gdLst/>
            <a:ahLst/>
            <a:cxnLst/>
            <a:rect l="l" t="t" r="r" b="b"/>
            <a:pathLst>
              <a:path w="7527447" h="3296732">
                <a:moveTo>
                  <a:pt x="0" y="0"/>
                </a:moveTo>
                <a:lnTo>
                  <a:pt x="7527447" y="0"/>
                </a:lnTo>
                <a:lnTo>
                  <a:pt x="7527447" y="3296732"/>
                </a:lnTo>
                <a:lnTo>
                  <a:pt x="0" y="3296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10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0088" y="4075547"/>
            <a:ext cx="9390316" cy="307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블록의  이동과 사람이 직접 볼 수 있게 그려주는 함수</a:t>
            </a:r>
            <a:endParaRPr lang="en-US" altLang="ko-KR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tempMovingItem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으로부터 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type direction top left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값을 가져옴</a:t>
            </a:r>
            <a:endParaRPr lang="en-US" altLang="ko-KR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블록을 이동 시킬 때 이전 위치에서 중복되는 현상을 방지하기 위해 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moving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클래스를 제거</a:t>
            </a:r>
            <a:endParaRPr lang="en-US" altLang="ko-KR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BLOCKS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배열에서 현제 블록위치를 바탕으로 실제 화면에서 위치를 계산한다음 블록을 추가</a:t>
            </a:r>
            <a:endParaRPr lang="en-US" altLang="ko-KR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Left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만큼 오른쪽으로 이동</a:t>
            </a:r>
            <a:endParaRPr lang="en-US" altLang="ko-KR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Top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만큼 아래로 이동</a:t>
            </a:r>
            <a:endParaRPr lang="en-US" altLang="ko-KR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altLang="ko-KR" dirty="0" err="1">
                <a:solidFill>
                  <a:srgbClr val="FFFFFF"/>
                </a:solidFill>
                <a:latin typeface="Agency FB" panose="020B0503020202020204" pitchFamily="34" charset="0"/>
              </a:rPr>
              <a:t>playground.childNodes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</a:rPr>
              <a:t>[y].</a:t>
            </a:r>
            <a:r>
              <a:rPr lang="en-US" altLang="ko-KR" dirty="0" err="1">
                <a:solidFill>
                  <a:srgbClr val="FFFFFF"/>
                </a:solidFill>
                <a:latin typeface="Agency FB" panose="020B0503020202020204" pitchFamily="34" charset="0"/>
              </a:rPr>
              <a:t>childNodes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</a:rPr>
              <a:t>[0].</a:t>
            </a:r>
            <a:r>
              <a:rPr lang="en-US" altLang="ko-KR" dirty="0" err="1">
                <a:solidFill>
                  <a:srgbClr val="FFFFFF"/>
                </a:solidFill>
                <a:latin typeface="Agency FB" panose="020B0503020202020204" pitchFamily="34" charset="0"/>
              </a:rPr>
              <a:t>childNodes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</a:rPr>
              <a:t>[x] : null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altLang="ko-KR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isAvailable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변수에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 </a:t>
            </a:r>
            <a:r>
              <a:rPr lang="en-US" altLang="ko-KR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checkEmpty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한수를 호출</a:t>
            </a:r>
            <a:endParaRPr lang="en-US" altLang="ko-KR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공간이 </a:t>
            </a:r>
            <a:r>
              <a:rPr lang="ko-KR" altLang="en-US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비어있을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 경우 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moving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타입을 추가하여 블록 이동</a:t>
            </a:r>
            <a:endParaRPr lang="en-US" altLang="ko-KR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21631" y="4916345"/>
            <a:ext cx="7527447" cy="343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다른 블록이 있어 이동이 불가능한 경우</a:t>
            </a:r>
            <a:endParaRPr lang="en-US" altLang="ko-KR" sz="1900" dirty="0">
              <a:solidFill>
                <a:srgbClr val="FFFFFF"/>
              </a:solidFill>
              <a:ea typeface="Arimo"/>
            </a:endParaRPr>
          </a:p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dirty="0" err="1">
                <a:solidFill>
                  <a:srgbClr val="FFFFFF"/>
                </a:solidFill>
                <a:ea typeface="Arimo"/>
              </a:rPr>
              <a:t>MovingItem</a:t>
            </a: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을 초기화한다</a:t>
            </a:r>
            <a:r>
              <a:rPr lang="en-US" altLang="ko-KR" sz="1900" dirty="0">
                <a:solidFill>
                  <a:srgbClr val="FFFFFF"/>
                </a:solidFill>
                <a:ea typeface="Arimo"/>
              </a:rPr>
              <a:t>.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만약 </a:t>
            </a:r>
            <a:r>
              <a:rPr lang="en-US" altLang="ko-KR" sz="1900" dirty="0" err="1">
                <a:solidFill>
                  <a:srgbClr val="FFFFFF"/>
                </a:solidFill>
                <a:ea typeface="Arimo"/>
              </a:rPr>
              <a:t>moveType</a:t>
            </a: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이 </a:t>
            </a:r>
            <a:r>
              <a:rPr lang="en-US" altLang="ko-KR" sz="1900" dirty="0">
                <a:solidFill>
                  <a:srgbClr val="FFFFFF"/>
                </a:solidFill>
                <a:ea typeface="Arimo"/>
              </a:rPr>
              <a:t>retry</a:t>
            </a: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일 경우 </a:t>
            </a:r>
            <a:r>
              <a:rPr lang="en-US" altLang="ko-KR" sz="1900" dirty="0">
                <a:solidFill>
                  <a:srgbClr val="FFFFFF"/>
                </a:solidFill>
                <a:ea typeface="Arimo"/>
              </a:rPr>
              <a:t>(</a:t>
            </a: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즉 더 이상 블록이 나오지 못 할 경우</a:t>
            </a:r>
            <a:r>
              <a:rPr lang="en-US" altLang="ko-KR" sz="1900" dirty="0">
                <a:solidFill>
                  <a:srgbClr val="FFFFFF"/>
                </a:solidFill>
                <a:ea typeface="Arimo"/>
              </a:rPr>
              <a:t>)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즉시 타이머를 중지</a:t>
            </a:r>
            <a:endParaRPr lang="en-US" altLang="ko-KR" sz="1900" dirty="0">
              <a:solidFill>
                <a:srgbClr val="FFFFFF"/>
              </a:solidFill>
              <a:ea typeface="Arimo"/>
            </a:endParaRPr>
          </a:p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게임오버 텍스트를 띄운다</a:t>
            </a:r>
            <a:r>
              <a:rPr lang="en-US" altLang="ko-KR" sz="1900" dirty="0">
                <a:solidFill>
                  <a:srgbClr val="FFFFFF"/>
                </a:solidFill>
                <a:ea typeface="Arimo"/>
              </a:rPr>
              <a:t>.</a:t>
            </a:r>
          </a:p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코드를 바로 실행 하지 않고</a:t>
            </a:r>
            <a:r>
              <a:rPr lang="en-US" altLang="ko-KR" sz="1900" dirty="0">
                <a:solidFill>
                  <a:srgbClr val="FFFFFF"/>
                </a:solidFill>
                <a:ea typeface="Arimo"/>
              </a:rPr>
              <a:t> </a:t>
            </a: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일정시간 기다림</a:t>
            </a:r>
            <a:endParaRPr lang="en-US" altLang="ko-KR" sz="1900" dirty="0">
              <a:solidFill>
                <a:srgbClr val="FFFFFF"/>
              </a:solidFill>
              <a:ea typeface="Arimo"/>
            </a:endParaRPr>
          </a:p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dirty="0" err="1">
                <a:solidFill>
                  <a:srgbClr val="FFFFFF"/>
                </a:solidFill>
                <a:ea typeface="Arimo"/>
              </a:rPr>
              <a:t>renderBlocks</a:t>
            </a: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함수를 재 출력함</a:t>
            </a:r>
            <a:endParaRPr lang="en-US" altLang="ko-KR" sz="1900" dirty="0">
              <a:solidFill>
                <a:srgbClr val="FFFFFF"/>
              </a:solidFill>
              <a:ea typeface="Arimo"/>
            </a:endParaRPr>
          </a:p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만약 </a:t>
            </a:r>
            <a:r>
              <a:rPr lang="en-US" altLang="ko-KR" sz="1900" dirty="0" err="1">
                <a:solidFill>
                  <a:srgbClr val="FFFFFF"/>
                </a:solidFill>
                <a:ea typeface="Arimo"/>
              </a:rPr>
              <a:t>moveType</a:t>
            </a: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이 </a:t>
            </a:r>
            <a:r>
              <a:rPr lang="en-US" altLang="ko-KR" sz="1900" dirty="0">
                <a:solidFill>
                  <a:srgbClr val="FFFFFF"/>
                </a:solidFill>
                <a:ea typeface="Arimo"/>
              </a:rPr>
              <a:t>top</a:t>
            </a: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일 경우</a:t>
            </a:r>
            <a:endParaRPr lang="en-US" altLang="ko-KR" sz="1900" dirty="0">
              <a:solidFill>
                <a:srgbClr val="FFFFFF"/>
              </a:solidFill>
              <a:ea typeface="Arimo"/>
            </a:endParaRPr>
          </a:p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altLang="ko-KR" sz="1900" dirty="0" err="1">
                <a:solidFill>
                  <a:srgbClr val="FFFFFF"/>
                </a:solidFill>
                <a:ea typeface="Arimo"/>
              </a:rPr>
              <a:t>sizeBlock</a:t>
            </a: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함수를 호출한다</a:t>
            </a:r>
            <a:endParaRPr lang="en-US" altLang="ko-KR" sz="1900" dirty="0">
              <a:solidFill>
                <a:srgbClr val="FFFFFF"/>
              </a:solidFill>
              <a:ea typeface="Arimo"/>
            </a:endParaRPr>
          </a:p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ea typeface="Arimo"/>
              </a:rPr>
              <a:t>이동한 블록의 새로운 위치와 방향을 저장하는 객체</a:t>
            </a:r>
            <a:endParaRPr lang="en-US" altLang="ko-KR" sz="1900" dirty="0">
              <a:solidFill>
                <a:srgbClr val="FFFFFF"/>
              </a:solidFill>
              <a:ea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32075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8110" y="2901085"/>
            <a:ext cx="7396109" cy="4389777"/>
          </a:xfrm>
          <a:custGeom>
            <a:avLst/>
            <a:gdLst/>
            <a:ahLst/>
            <a:cxnLst/>
            <a:rect l="l" t="t" r="r" b="b"/>
            <a:pathLst>
              <a:path w="7396109" h="4389777">
                <a:moveTo>
                  <a:pt x="0" y="0"/>
                </a:moveTo>
                <a:lnTo>
                  <a:pt x="7396109" y="0"/>
                </a:lnTo>
                <a:lnTo>
                  <a:pt x="7396109" y="4389777"/>
                </a:lnTo>
                <a:lnTo>
                  <a:pt x="0" y="438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63752" y="3572291"/>
            <a:ext cx="8857447" cy="3082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새로운 블록을 생성하는 함수</a:t>
            </a:r>
            <a:endParaRPr lang="en-US" altLang="ko-KR" sz="1900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이전 블록의 타이머를 정지</a:t>
            </a:r>
            <a:endParaRPr lang="en-US" altLang="ko-KR" sz="1900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새로운 타이머를 재설정</a:t>
            </a:r>
            <a:endParaRPr lang="en-US" altLang="ko-KR" sz="1900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moveBlock</a:t>
            </a: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함수를 불러 똑같이 블록을 내림</a:t>
            </a:r>
            <a:endParaRPr lang="en-US" altLang="ko-KR" sz="1900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BLOCKS</a:t>
            </a: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의 객체들을 배열화</a:t>
            </a:r>
            <a:endParaRPr lang="en-US" altLang="ko-KR" sz="1900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blockArray</a:t>
            </a: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변수의 배열에 랜덤확률을 생성하고 변수 </a:t>
            </a:r>
            <a:r>
              <a:rPr lang="en-US" altLang="ko-KR" sz="1900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randomIndex</a:t>
            </a: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에 대입</a:t>
            </a:r>
            <a:endParaRPr lang="en-US" altLang="ko-KR" sz="1900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랜덤한</a:t>
            </a: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 블록을 설정</a:t>
            </a:r>
            <a:endParaRPr lang="en-US" altLang="ko-KR" sz="1900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altLang="ko-KR" sz="1900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MovingItem</a:t>
            </a:r>
            <a:r>
              <a:rPr lang="en-US" altLang="ko-KR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(</a:t>
            </a: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블록</a:t>
            </a:r>
            <a:r>
              <a:rPr lang="en-US" altLang="ko-KR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)</a:t>
            </a: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의 속성값을 초기화하고 </a:t>
            </a:r>
            <a:r>
              <a:rPr lang="en-US" altLang="ko-KR" sz="1900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tempMovingItem</a:t>
            </a: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에 복사</a:t>
            </a:r>
            <a:endParaRPr lang="en-US" altLang="ko-KR" sz="1900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altLang="ko-KR" sz="1900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renderBlocks</a:t>
            </a:r>
            <a:r>
              <a:rPr lang="ko-KR" altLang="en-US" sz="1900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함수를 호출하여 새로운 블록을 구현</a:t>
            </a:r>
            <a:endParaRPr lang="en-US" sz="1900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32075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9203" y="736778"/>
            <a:ext cx="5349715" cy="1525864"/>
          </a:xfrm>
          <a:custGeom>
            <a:avLst/>
            <a:gdLst/>
            <a:ahLst/>
            <a:cxnLst/>
            <a:rect l="l" t="t" r="r" b="b"/>
            <a:pathLst>
              <a:path w="5349715" h="1525864">
                <a:moveTo>
                  <a:pt x="0" y="0"/>
                </a:moveTo>
                <a:lnTo>
                  <a:pt x="5349715" y="0"/>
                </a:lnTo>
                <a:lnTo>
                  <a:pt x="5349715" y="1525864"/>
                </a:lnTo>
                <a:lnTo>
                  <a:pt x="0" y="152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9203" y="3055222"/>
            <a:ext cx="5349715" cy="1074829"/>
          </a:xfrm>
          <a:custGeom>
            <a:avLst/>
            <a:gdLst/>
            <a:ahLst/>
            <a:cxnLst/>
            <a:rect l="l" t="t" r="r" b="b"/>
            <a:pathLst>
              <a:path w="5349715" h="1074829">
                <a:moveTo>
                  <a:pt x="0" y="0"/>
                </a:moveTo>
                <a:lnTo>
                  <a:pt x="5349715" y="0"/>
                </a:lnTo>
                <a:lnTo>
                  <a:pt x="5349715" y="1074829"/>
                </a:lnTo>
                <a:lnTo>
                  <a:pt x="0" y="1074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9203" y="5096096"/>
            <a:ext cx="5349715" cy="1762974"/>
          </a:xfrm>
          <a:custGeom>
            <a:avLst/>
            <a:gdLst/>
            <a:ahLst/>
            <a:cxnLst/>
            <a:rect l="l" t="t" r="r" b="b"/>
            <a:pathLst>
              <a:path w="5349715" h="1762974">
                <a:moveTo>
                  <a:pt x="0" y="0"/>
                </a:moveTo>
                <a:lnTo>
                  <a:pt x="5349715" y="0"/>
                </a:lnTo>
                <a:lnTo>
                  <a:pt x="5349715" y="1762974"/>
                </a:lnTo>
                <a:lnTo>
                  <a:pt x="0" y="1762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7815261"/>
            <a:ext cx="11272849" cy="427542"/>
          </a:xfrm>
          <a:custGeom>
            <a:avLst/>
            <a:gdLst/>
            <a:ahLst/>
            <a:cxnLst/>
            <a:rect l="l" t="t" r="r" b="b"/>
            <a:pathLst>
              <a:path w="11272849" h="427542">
                <a:moveTo>
                  <a:pt x="0" y="0"/>
                </a:moveTo>
                <a:lnTo>
                  <a:pt x="11272849" y="0"/>
                </a:lnTo>
                <a:lnTo>
                  <a:pt x="11272849" y="427542"/>
                </a:lnTo>
                <a:lnTo>
                  <a:pt x="0" y="427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58221" y="809465"/>
            <a:ext cx="11579132" cy="134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방향키를 눌렀을 때 뱀 머리가 설정된 방향으로 나아갈 수 있으나 그 반대 방향으로 가지 못 하게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게임 오버를 했을 때  다시 시작하는 문구가 나오기 위해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뱀이 먹이를 먹었을 때 다른 좌표 값에 먹이가 생성 시키기 위해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뱀이 먹이를 먹었을 때 점수가 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1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씩 증가함에 따라 뱀의 몸통 부분이 </a:t>
            </a:r>
            <a:r>
              <a:rPr lang="ko-KR" altLang="en-US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한칸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 씩 증가하는 것을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58221" y="2902392"/>
            <a:ext cx="11579132" cy="134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방향키 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↑ 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를 누를 시 위를 향해 </a:t>
            </a:r>
            <a:r>
              <a:rPr lang="ko-KR" altLang="en-US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나아감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 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하지만 반대 방향으로 가지 못하게 막을 수 있게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방향키 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↓ 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를 누를 시 아래를 향해 </a:t>
            </a:r>
            <a:r>
              <a:rPr lang="ko-KR" altLang="en-US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나아감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 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하지만 반대 방향으로 가지 못하게 막을 수 있게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방향키 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← 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를 누를 시 왼쪽을 향해 </a:t>
            </a:r>
            <a:r>
              <a:rPr lang="ko-KR" altLang="en-US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나아감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 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하지만 반대 방향으로 가지 못하게 막을 수 있게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방향키 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→ 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를 누를 시 오른쪽을 향해 </a:t>
            </a:r>
            <a:r>
              <a:rPr lang="ko-KR" altLang="en-US" dirty="0" err="1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나아감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 하지만 반대 방향으로 가짐 못하게 막을 수 있게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58221" y="4787276"/>
            <a:ext cx="11219317" cy="238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뱀이 먹이를 먹었을 때 뱀의 몸통 길이가 한 칸 씩 증가 시키기 위해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점수를 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1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씩 늘리기 위해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뱀이 먹이를 먹었을 때 추가되는 점수를 기록하기 위해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게임 오버 되었을 때 당시 기록된 최고점수를 기록하기 위해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뱀 몸의 첫 번째 요소를 현재 뱀 위치로 설정하기 위해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현재 속도를 기준으로 뱀의 머리 위치를 업데이트하기 위해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뱀의 몸 각 부분에 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div</a:t>
            </a:r>
            <a:r>
              <a:rPr lang="ko-KR" altLang="en-US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를 추가하기 위해 변수로서 선언한다</a:t>
            </a:r>
            <a:r>
              <a:rPr lang="en-US" altLang="ko-KR" dirty="0">
                <a:solidFill>
                  <a:srgbClr val="FFFFFF"/>
                </a:solidFill>
                <a:latin typeface="Agency FB" panose="020B0503020202020204" pitchFamily="34" charset="0"/>
                <a:ea typeface="Arimo"/>
              </a:rPr>
              <a:t>.</a:t>
            </a:r>
            <a:endParaRPr lang="en-US" dirty="0">
              <a:solidFill>
                <a:srgbClr val="FFFFFF"/>
              </a:solidFill>
              <a:latin typeface="Agency FB" panose="020B0503020202020204" pitchFamily="34" charset="0"/>
              <a:ea typeface="Arim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8407547"/>
            <a:ext cx="11697327" cy="31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FFFFFF"/>
                </a:solidFill>
                <a:latin typeface="Arimo"/>
                <a:ea typeface="Arimo"/>
              </a:rPr>
              <a:t>뱀의 머리가 몸에 맞았는지 확인하고</a:t>
            </a:r>
            <a:r>
              <a:rPr lang="en-US" altLang="ko-KR" sz="1900" dirty="0">
                <a:solidFill>
                  <a:srgbClr val="FFFFFF"/>
                </a:solidFill>
                <a:latin typeface="Arimo"/>
                <a:ea typeface="Arimo"/>
              </a:rPr>
              <a:t>, </a:t>
            </a:r>
            <a:r>
              <a:rPr lang="ko-KR" altLang="en-US" sz="1900" dirty="0">
                <a:solidFill>
                  <a:srgbClr val="FFFFFF"/>
                </a:solidFill>
                <a:latin typeface="Arimo"/>
                <a:ea typeface="Arimo"/>
              </a:rPr>
              <a:t>맞았다면 </a:t>
            </a:r>
            <a:r>
              <a:rPr lang="en-US" altLang="ko-KR" sz="1900" dirty="0" err="1">
                <a:solidFill>
                  <a:srgbClr val="FFFFFF"/>
                </a:solidFill>
                <a:latin typeface="Arimo"/>
                <a:ea typeface="Arimo"/>
              </a:rPr>
              <a:t>gameOver</a:t>
            </a:r>
            <a:r>
              <a:rPr lang="ko-KR" altLang="en-US" sz="1900" dirty="0">
                <a:solidFill>
                  <a:srgbClr val="FFFFFF"/>
                </a:solidFill>
                <a:latin typeface="Arimo"/>
                <a:ea typeface="Arimo"/>
              </a:rPr>
              <a:t>를 </a:t>
            </a:r>
            <a:r>
              <a:rPr lang="en-US" altLang="ko-KR" sz="1900" dirty="0">
                <a:solidFill>
                  <a:srgbClr val="FFFFFF"/>
                </a:solidFill>
                <a:latin typeface="Arimo"/>
                <a:ea typeface="Arimo"/>
              </a:rPr>
              <a:t>true</a:t>
            </a:r>
            <a:r>
              <a:rPr lang="ko-KR" altLang="en-US" sz="1900" dirty="0">
                <a:solidFill>
                  <a:srgbClr val="FFFFFF"/>
                </a:solidFill>
                <a:latin typeface="Arimo"/>
                <a:ea typeface="Arimo"/>
              </a:rPr>
              <a:t>로 넘기기 위해 변수로서 선언한다</a:t>
            </a:r>
            <a:r>
              <a:rPr lang="en-US" altLang="ko-KR" sz="1900" dirty="0">
                <a:solidFill>
                  <a:srgbClr val="FFFFFF"/>
                </a:solidFill>
                <a:latin typeface="Arimo"/>
                <a:ea typeface="Arimo"/>
              </a:rPr>
              <a:t>.</a:t>
            </a:r>
            <a:endParaRPr lang="en-US" sz="1900" dirty="0">
              <a:solidFill>
                <a:srgbClr val="FFFFFF"/>
              </a:solidFill>
              <a:latin typeface="Arimo"/>
              <a:ea typeface="Arim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27317"/>
            <a:ext cx="16230600" cy="2672067"/>
            <a:chOff x="0" y="0"/>
            <a:chExt cx="4274726" cy="7037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03754"/>
            </a:xfrm>
            <a:custGeom>
              <a:avLst/>
              <a:gdLst/>
              <a:ahLst/>
              <a:cxnLst/>
              <a:rect l="l" t="t" r="r" b="b"/>
              <a:pathLst>
                <a:path w="4274726" h="703754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6664" y="5629604"/>
            <a:ext cx="821672" cy="877409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flipH="1">
            <a:off x="3999637" y="3006686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9465127"/>
            <a:ext cx="18302400" cy="1103930"/>
            <a:chOff x="0" y="0"/>
            <a:chExt cx="24403200" cy="14719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753600" y="0"/>
              <a:ext cx="97536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07200" y="0"/>
              <a:ext cx="4896000" cy="1471907"/>
            </a:xfrm>
            <a:custGeom>
              <a:avLst/>
              <a:gdLst/>
              <a:ahLst/>
              <a:cxnLst/>
              <a:rect l="l" t="t" r="r" b="b"/>
              <a:pathLst>
                <a:path w="9753600" h="1471907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3" r="-99215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19000" y="5620683"/>
            <a:ext cx="772120" cy="87740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541783" y="5890842"/>
            <a:ext cx="1018464" cy="61617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775940" y="5769143"/>
            <a:ext cx="769314" cy="859569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77270" y="668737"/>
            <a:ext cx="1082363" cy="464432"/>
          </a:xfrm>
          <a:custGeom>
            <a:avLst/>
            <a:gdLst/>
            <a:ahLst/>
            <a:cxnLst/>
            <a:rect l="l" t="t" r="r" b="b"/>
            <a:pathLst>
              <a:path w="1082363" h="464432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251760" y="572874"/>
            <a:ext cx="1211480" cy="624416"/>
            <a:chOff x="0" y="0"/>
            <a:chExt cx="1615307" cy="832555"/>
          </a:xfrm>
        </p:grpSpPr>
        <p:sp>
          <p:nvSpPr>
            <p:cNvPr id="18" name="TextBox 18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5209095" y="713838"/>
            <a:ext cx="862336" cy="327152"/>
            <a:chOff x="0" y="0"/>
            <a:chExt cx="1149782" cy="436203"/>
          </a:xfrm>
        </p:grpSpPr>
        <p:sp>
          <p:nvSpPr>
            <p:cNvPr id="21" name="TextBox 21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3881134" y="688074"/>
            <a:ext cx="908861" cy="327152"/>
            <a:chOff x="0" y="0"/>
            <a:chExt cx="1211815" cy="436203"/>
          </a:xfrm>
        </p:grpSpPr>
        <p:sp>
          <p:nvSpPr>
            <p:cNvPr id="24" name="TextBox 24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1597020" y="6912088"/>
            <a:ext cx="2471407" cy="422386"/>
          </a:xfrm>
          <a:custGeom>
            <a:avLst/>
            <a:gdLst/>
            <a:ahLst/>
            <a:cxnLst/>
            <a:rect l="l" t="t" r="r" b="b"/>
            <a:pathLst>
              <a:path w="2471407" h="422386">
                <a:moveTo>
                  <a:pt x="0" y="0"/>
                </a:moveTo>
                <a:lnTo>
                  <a:pt x="2471408" y="0"/>
                </a:lnTo>
                <a:lnTo>
                  <a:pt x="2471408" y="422386"/>
                </a:lnTo>
                <a:lnTo>
                  <a:pt x="0" y="42238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034476" y="6912088"/>
            <a:ext cx="2471407" cy="422386"/>
          </a:xfrm>
          <a:custGeom>
            <a:avLst/>
            <a:gdLst/>
            <a:ahLst/>
            <a:cxnLst/>
            <a:rect l="l" t="t" r="r" b="b"/>
            <a:pathLst>
              <a:path w="2471407" h="422386">
                <a:moveTo>
                  <a:pt x="0" y="0"/>
                </a:moveTo>
                <a:lnTo>
                  <a:pt x="2471407" y="0"/>
                </a:lnTo>
                <a:lnTo>
                  <a:pt x="2471407" y="422386"/>
                </a:lnTo>
                <a:lnTo>
                  <a:pt x="0" y="42238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815312" y="6912088"/>
            <a:ext cx="2471407" cy="422386"/>
          </a:xfrm>
          <a:custGeom>
            <a:avLst/>
            <a:gdLst/>
            <a:ahLst/>
            <a:cxnLst/>
            <a:rect l="l" t="t" r="r" b="b"/>
            <a:pathLst>
              <a:path w="2471407" h="422386">
                <a:moveTo>
                  <a:pt x="0" y="0"/>
                </a:moveTo>
                <a:lnTo>
                  <a:pt x="2471407" y="0"/>
                </a:lnTo>
                <a:lnTo>
                  <a:pt x="2471407" y="422386"/>
                </a:lnTo>
                <a:lnTo>
                  <a:pt x="0" y="42238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706166" y="6912088"/>
            <a:ext cx="2471407" cy="422386"/>
          </a:xfrm>
          <a:custGeom>
            <a:avLst/>
            <a:gdLst/>
            <a:ahLst/>
            <a:cxnLst/>
            <a:rect l="l" t="t" r="r" b="b"/>
            <a:pathLst>
              <a:path w="2471407" h="422386">
                <a:moveTo>
                  <a:pt x="0" y="0"/>
                </a:moveTo>
                <a:lnTo>
                  <a:pt x="2471407" y="0"/>
                </a:lnTo>
                <a:lnTo>
                  <a:pt x="2471407" y="422386"/>
                </a:lnTo>
                <a:lnTo>
                  <a:pt x="0" y="42238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924894" y="6912088"/>
            <a:ext cx="2471407" cy="422386"/>
          </a:xfrm>
          <a:custGeom>
            <a:avLst/>
            <a:gdLst/>
            <a:ahLst/>
            <a:cxnLst/>
            <a:rect l="l" t="t" r="r" b="b"/>
            <a:pathLst>
              <a:path w="2471407" h="422386">
                <a:moveTo>
                  <a:pt x="0" y="0"/>
                </a:moveTo>
                <a:lnTo>
                  <a:pt x="2471407" y="0"/>
                </a:lnTo>
                <a:lnTo>
                  <a:pt x="2471407" y="422386"/>
                </a:lnTo>
                <a:lnTo>
                  <a:pt x="0" y="42238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686300" y="2896651"/>
            <a:ext cx="65639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TOPICS COVERED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7670336"/>
            <a:ext cx="36576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ea typeface="Disket Mono"/>
              </a:rPr>
              <a:t>프로젝트 개요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79022" y="7670336"/>
            <a:ext cx="318481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ea typeface="Disket Mono"/>
              </a:rPr>
              <a:t>팀 구성 및 역할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844853" y="7670336"/>
            <a:ext cx="25982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ea typeface="Disket Mono"/>
              </a:rPr>
              <a:t>절차 및 방법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986757" y="7670336"/>
            <a:ext cx="234768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ea typeface="Disket Mono"/>
              </a:rPr>
              <a:t>수행 결과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81546" y="2671997"/>
            <a:ext cx="2575251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0"/>
              </a:lnSpc>
            </a:pPr>
            <a:r>
              <a:rPr lang="en-US" sz="8500" dirty="0" err="1">
                <a:solidFill>
                  <a:srgbClr val="FF63D8"/>
                </a:solidFill>
                <a:ea typeface="Arcade Gamer"/>
              </a:rPr>
              <a:t>목차</a:t>
            </a:r>
            <a:endParaRPr lang="en-US" sz="8500" dirty="0">
              <a:solidFill>
                <a:srgbClr val="FF63D8"/>
              </a:solidFill>
              <a:ea typeface="Arcade Gamer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856605" y="7670336"/>
            <a:ext cx="314778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ea typeface="Disket Mono Bold"/>
              </a:rPr>
              <a:t>자체 평가 의견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4899084" y="5769143"/>
            <a:ext cx="742191" cy="8595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32075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8126" y="3453130"/>
            <a:ext cx="7958289" cy="3684062"/>
          </a:xfrm>
          <a:custGeom>
            <a:avLst/>
            <a:gdLst/>
            <a:ahLst/>
            <a:cxnLst/>
            <a:rect l="l" t="t" r="r" b="b"/>
            <a:pathLst>
              <a:path w="7958289" h="3684062">
                <a:moveTo>
                  <a:pt x="0" y="0"/>
                </a:moveTo>
                <a:lnTo>
                  <a:pt x="7958289" y="0"/>
                </a:lnTo>
                <a:lnTo>
                  <a:pt x="7958289" y="3684062"/>
                </a:lnTo>
                <a:lnTo>
                  <a:pt x="0" y="368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490499" y="3453130"/>
            <a:ext cx="7484269" cy="333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시작하자마자 게임 오버가 되지 않게 막기 위해 선언한 변수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먹이 좌표 값을 구성하기 위해 선언한 변수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뱀의 시작 위치를 설정하기 위해 선언한 변수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초반 뱀의 몸통 개수를 설정하기 위해 선언한 변수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초반 뱀의 몸통 길이를 설정하기 위해 선언한 변수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게임이 끝나고 재시작 문구가 나오기 위해 선언한 변수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Arimo"/>
                <a:ea typeface="Arimo"/>
              </a:rPr>
              <a:t>시작할 때 점수를 0으로 설정하기 위해 선언한 변수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게임이 끝나고 최고 점수를 기록하기 위해 선언한 변수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방향키를 누르는 이벤트를 감지하고 뱀의 머리가 이동하기 위해 선언한 변수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ea typeface="Arimo"/>
              </a:rPr>
              <a:t>뱀의 속도를 관리하기 위해 선언한 변수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5429" y="4193008"/>
            <a:ext cx="2431753" cy="1900984"/>
            <a:chOff x="0" y="0"/>
            <a:chExt cx="640462" cy="5006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0462" cy="500671"/>
            </a:xfrm>
            <a:custGeom>
              <a:avLst/>
              <a:gdLst/>
              <a:ahLst/>
              <a:cxnLst/>
              <a:rect l="l" t="t" r="r" b="b"/>
              <a:pathLst>
                <a:path w="640462" h="500671">
                  <a:moveTo>
                    <a:pt x="156000" y="0"/>
                  </a:moveTo>
                  <a:lnTo>
                    <a:pt x="484461" y="0"/>
                  </a:lnTo>
                  <a:cubicBezTo>
                    <a:pt x="570618" y="0"/>
                    <a:pt x="640462" y="69844"/>
                    <a:pt x="640462" y="156000"/>
                  </a:cubicBezTo>
                  <a:lnTo>
                    <a:pt x="640462" y="344670"/>
                  </a:lnTo>
                  <a:cubicBezTo>
                    <a:pt x="640462" y="386044"/>
                    <a:pt x="624026" y="425723"/>
                    <a:pt x="594770" y="454979"/>
                  </a:cubicBezTo>
                  <a:cubicBezTo>
                    <a:pt x="565515" y="484235"/>
                    <a:pt x="525835" y="500671"/>
                    <a:pt x="484461" y="500671"/>
                  </a:cubicBezTo>
                  <a:lnTo>
                    <a:pt x="156000" y="500671"/>
                  </a:lnTo>
                  <a:cubicBezTo>
                    <a:pt x="114626" y="500671"/>
                    <a:pt x="74947" y="484235"/>
                    <a:pt x="45691" y="454979"/>
                  </a:cubicBezTo>
                  <a:cubicBezTo>
                    <a:pt x="16436" y="425723"/>
                    <a:pt x="0" y="386044"/>
                    <a:pt x="0" y="344670"/>
                  </a:cubicBezTo>
                  <a:lnTo>
                    <a:pt x="0" y="156000"/>
                  </a:lnTo>
                  <a:cubicBezTo>
                    <a:pt x="0" y="114626"/>
                    <a:pt x="16436" y="74947"/>
                    <a:pt x="45691" y="45691"/>
                  </a:cubicBezTo>
                  <a:cubicBezTo>
                    <a:pt x="74947" y="16436"/>
                    <a:pt x="114626" y="0"/>
                    <a:pt x="15600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640462" cy="56734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ea typeface="Arcade Gamer"/>
                </a:rPr>
                <a:t>총 개발 시간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496333" y="4551087"/>
            <a:ext cx="6005738" cy="5382642"/>
          </a:xfrm>
          <a:custGeom>
            <a:avLst/>
            <a:gdLst/>
            <a:ahLst/>
            <a:cxnLst/>
            <a:rect l="l" t="t" r="r" b="b"/>
            <a:pathLst>
              <a:path w="6005738" h="5382642">
                <a:moveTo>
                  <a:pt x="0" y="0"/>
                </a:moveTo>
                <a:lnTo>
                  <a:pt x="6005737" y="0"/>
                </a:lnTo>
                <a:lnTo>
                  <a:pt x="6005737" y="5382642"/>
                </a:lnTo>
                <a:lnTo>
                  <a:pt x="0" y="5382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054999" y="4193008"/>
            <a:ext cx="6204301" cy="1900984"/>
            <a:chOff x="0" y="0"/>
            <a:chExt cx="1634054" cy="5006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055" cy="500671"/>
            </a:xfrm>
            <a:custGeom>
              <a:avLst/>
              <a:gdLst/>
              <a:ahLst/>
              <a:cxnLst/>
              <a:rect l="l" t="t" r="r" b="b"/>
              <a:pathLst>
                <a:path w="1634055" h="500671">
                  <a:moveTo>
                    <a:pt x="61144" y="0"/>
                  </a:moveTo>
                  <a:lnTo>
                    <a:pt x="1572911" y="0"/>
                  </a:lnTo>
                  <a:cubicBezTo>
                    <a:pt x="1606680" y="0"/>
                    <a:pt x="1634055" y="27375"/>
                    <a:pt x="1634055" y="61144"/>
                  </a:cubicBezTo>
                  <a:lnTo>
                    <a:pt x="1634055" y="439527"/>
                  </a:lnTo>
                  <a:cubicBezTo>
                    <a:pt x="1634055" y="473296"/>
                    <a:pt x="1606680" y="500671"/>
                    <a:pt x="1572911" y="500671"/>
                  </a:cubicBezTo>
                  <a:lnTo>
                    <a:pt x="61144" y="500671"/>
                  </a:lnTo>
                  <a:cubicBezTo>
                    <a:pt x="27375" y="500671"/>
                    <a:pt x="0" y="473296"/>
                    <a:pt x="0" y="439527"/>
                  </a:cubicBezTo>
                  <a:lnTo>
                    <a:pt x="0" y="61144"/>
                  </a:lnTo>
                  <a:cubicBezTo>
                    <a:pt x="0" y="27375"/>
                    <a:pt x="27375" y="0"/>
                    <a:pt x="61144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634054" cy="56734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23 12 27 - 24 01 03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ea typeface="Arcade Gamer"/>
                </a:rPr>
                <a:t>총 </a:t>
              </a:r>
              <a:r>
                <a:rPr lang="en-US" sz="2200">
                  <a:solidFill>
                    <a:srgbClr val="21EF80"/>
                  </a:solidFill>
                  <a:latin typeface="Arcade Gamer"/>
                </a:rPr>
                <a:t>0-9 </a:t>
              </a: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FOR A TIMER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55429" y="8582871"/>
            <a:ext cx="4520128" cy="1350859"/>
            <a:chOff x="0" y="0"/>
            <a:chExt cx="6026837" cy="1801145"/>
          </a:xfrm>
        </p:grpSpPr>
        <p:sp>
          <p:nvSpPr>
            <p:cNvPr id="10" name="Freeform 10"/>
            <p:cNvSpPr/>
            <p:nvPr/>
          </p:nvSpPr>
          <p:spPr>
            <a:xfrm>
              <a:off x="3506151" y="0"/>
              <a:ext cx="2520687" cy="1801145"/>
            </a:xfrm>
            <a:custGeom>
              <a:avLst/>
              <a:gdLst/>
              <a:ahLst/>
              <a:cxnLst/>
              <a:rect l="l" t="t" r="r" b="b"/>
              <a:pathLst>
                <a:path w="2520687" h="1801145">
                  <a:moveTo>
                    <a:pt x="0" y="0"/>
                  </a:moveTo>
                  <a:lnTo>
                    <a:pt x="2520686" y="0"/>
                  </a:lnTo>
                  <a:lnTo>
                    <a:pt x="2520686" y="1801145"/>
                  </a:lnTo>
                  <a:lnTo>
                    <a:pt x="0" y="1801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809400" y="0"/>
              <a:ext cx="2520687" cy="1801145"/>
            </a:xfrm>
            <a:custGeom>
              <a:avLst/>
              <a:gdLst/>
              <a:ahLst/>
              <a:cxnLst/>
              <a:rect l="l" t="t" r="r" b="b"/>
              <a:pathLst>
                <a:path w="2520687" h="1801145">
                  <a:moveTo>
                    <a:pt x="0" y="0"/>
                  </a:moveTo>
                  <a:lnTo>
                    <a:pt x="2520686" y="0"/>
                  </a:lnTo>
                  <a:lnTo>
                    <a:pt x="2520686" y="1801145"/>
                  </a:lnTo>
                  <a:lnTo>
                    <a:pt x="0" y="1801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520687" cy="1801145"/>
            </a:xfrm>
            <a:custGeom>
              <a:avLst/>
              <a:gdLst/>
              <a:ahLst/>
              <a:cxnLst/>
              <a:rect l="l" t="t" r="r" b="b"/>
              <a:pathLst>
                <a:path w="2520687" h="1801145">
                  <a:moveTo>
                    <a:pt x="0" y="0"/>
                  </a:moveTo>
                  <a:lnTo>
                    <a:pt x="2520687" y="0"/>
                  </a:lnTo>
                  <a:lnTo>
                    <a:pt x="2520687" y="1801145"/>
                  </a:lnTo>
                  <a:lnTo>
                    <a:pt x="0" y="1801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2156474" y="7181727"/>
            <a:ext cx="6120000" cy="3105273"/>
          </a:xfrm>
          <a:custGeom>
            <a:avLst/>
            <a:gdLst/>
            <a:ahLst/>
            <a:cxnLst/>
            <a:rect l="l" t="t" r="r" b="b"/>
            <a:pathLst>
              <a:path w="6435799" h="3105273">
                <a:moveTo>
                  <a:pt x="0" y="0"/>
                </a:moveTo>
                <a:lnTo>
                  <a:pt x="6435799" y="0"/>
                </a:lnTo>
                <a:lnTo>
                  <a:pt x="6435799" y="3105273"/>
                </a:lnTo>
                <a:lnTo>
                  <a:pt x="0" y="31052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1" r="-516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1860" y="1009650"/>
            <a:ext cx="7483569" cy="306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3. 프로젝트 수행</a:t>
            </a:r>
          </a:p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    절차 및 방법</a:t>
            </a:r>
          </a:p>
          <a:p>
            <a:pPr>
              <a:lnSpc>
                <a:spcPts val="7839"/>
              </a:lnSpc>
            </a:pPr>
            <a:endParaRPr lang="en-US" sz="6999">
              <a:solidFill>
                <a:srgbClr val="FF63D8"/>
              </a:solidFill>
              <a:latin typeface="Arcade Gamer"/>
              <a:ea typeface="Arcade Gamer"/>
            </a:endParaRPr>
          </a:p>
        </p:txBody>
      </p:sp>
      <p:sp>
        <p:nvSpPr>
          <p:cNvPr id="15" name="TextBox 15"/>
          <p:cNvSpPr txBox="1"/>
          <p:nvPr/>
        </p:nvSpPr>
        <p:spPr>
          <a:xfrm rot="-1457290">
            <a:off x="711262" y="5542775"/>
            <a:ext cx="7102233" cy="235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0"/>
              </a:lnSpc>
            </a:pPr>
            <a:r>
              <a:rPr lang="en-US" sz="17700">
                <a:solidFill>
                  <a:srgbClr val="28FF0D"/>
                </a:solidFill>
                <a:latin typeface="Horta Bold"/>
              </a:rPr>
              <a:t>WORKOUT</a:t>
            </a:r>
          </a:p>
        </p:txBody>
      </p:sp>
      <p:sp>
        <p:nvSpPr>
          <p:cNvPr id="16" name="TextBox 16"/>
          <p:cNvSpPr txBox="1"/>
          <p:nvPr/>
        </p:nvSpPr>
        <p:spPr>
          <a:xfrm rot="937336">
            <a:off x="10786552" y="953948"/>
            <a:ext cx="3389654" cy="252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02"/>
              </a:lnSpc>
            </a:pPr>
            <a:r>
              <a:rPr lang="en-US" sz="9702">
                <a:solidFill>
                  <a:srgbClr val="FF0099"/>
                </a:solidFill>
                <a:latin typeface="Big Shoulders Display Bold"/>
              </a:rPr>
              <a:t>HOW</a:t>
            </a:r>
          </a:p>
          <a:p>
            <a:pPr algn="ctr">
              <a:lnSpc>
                <a:spcPts val="9702"/>
              </a:lnSpc>
            </a:pPr>
            <a:r>
              <a:rPr lang="en-US" sz="9702">
                <a:solidFill>
                  <a:srgbClr val="FF0099"/>
                </a:solidFill>
                <a:latin typeface="Big Shoulders Display Bold"/>
              </a:rPr>
              <a:t>LONG?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20C3668-E474-4621-9F78-B1ED536E2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7" y="3640750"/>
            <a:ext cx="7393828" cy="5769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BE39B48-3EAA-46F1-8614-34DDC31E55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876" y="286077"/>
            <a:ext cx="3686506" cy="3553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851" t="-12665" r="20851" b="1266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4567873"/>
            <a:ext cx="6732000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49" r="201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7099525"/>
            <a:ext cx="6732000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520" r="2006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9705109"/>
            <a:ext cx="18288000" cy="576000"/>
            <a:chOff x="0" y="0"/>
            <a:chExt cx="24384000" cy="768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128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5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256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50489" y="8186651"/>
            <a:ext cx="23400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9" r="-12306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8175823" y="2686132"/>
            <a:ext cx="8429262" cy="2090497"/>
            <a:chOff x="0" y="0"/>
            <a:chExt cx="11239015" cy="278733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11239015" cy="1724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  <a:ea typeface="Arcade Gamer"/>
                </a:rPr>
                <a:t>4-1.벽돌부시기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139630"/>
              <a:ext cx="1123901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프로젝트 수행 결과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53870" y="2611908"/>
            <a:ext cx="7547422" cy="584476"/>
          </a:xfrm>
          <a:custGeom>
            <a:avLst/>
            <a:gdLst/>
            <a:ahLst/>
            <a:cxnLst/>
            <a:rect l="l" t="t" r="r" b="b"/>
            <a:pathLst>
              <a:path w="7547422" h="584476">
                <a:moveTo>
                  <a:pt x="0" y="0"/>
                </a:moveTo>
                <a:lnTo>
                  <a:pt x="7547422" y="0"/>
                </a:lnTo>
                <a:lnTo>
                  <a:pt x="7547422" y="584475"/>
                </a:lnTo>
                <a:lnTo>
                  <a:pt x="0" y="58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" b="-10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3870" y="4083517"/>
            <a:ext cx="7547422" cy="910325"/>
          </a:xfrm>
          <a:custGeom>
            <a:avLst/>
            <a:gdLst/>
            <a:ahLst/>
            <a:cxnLst/>
            <a:rect l="l" t="t" r="r" b="b"/>
            <a:pathLst>
              <a:path w="7547422" h="910325">
                <a:moveTo>
                  <a:pt x="0" y="0"/>
                </a:moveTo>
                <a:lnTo>
                  <a:pt x="7547422" y="0"/>
                </a:lnTo>
                <a:lnTo>
                  <a:pt x="7547422" y="910325"/>
                </a:lnTo>
                <a:lnTo>
                  <a:pt x="0" y="910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3870" y="6661987"/>
            <a:ext cx="7537897" cy="1191400"/>
          </a:xfrm>
          <a:custGeom>
            <a:avLst/>
            <a:gdLst/>
            <a:ahLst/>
            <a:cxnLst/>
            <a:rect l="l" t="t" r="r" b="b"/>
            <a:pathLst>
              <a:path w="7537897" h="1191400">
                <a:moveTo>
                  <a:pt x="0" y="0"/>
                </a:moveTo>
                <a:lnTo>
                  <a:pt x="7537897" y="0"/>
                </a:lnTo>
                <a:lnTo>
                  <a:pt x="7537897" y="1191400"/>
                </a:lnTo>
                <a:lnTo>
                  <a:pt x="0" y="119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32562" y="2611908"/>
            <a:ext cx="7571358" cy="3471176"/>
          </a:xfrm>
          <a:custGeom>
            <a:avLst/>
            <a:gdLst/>
            <a:ahLst/>
            <a:cxnLst/>
            <a:rect l="l" t="t" r="r" b="b"/>
            <a:pathLst>
              <a:path w="7571358" h="3471176">
                <a:moveTo>
                  <a:pt x="0" y="0"/>
                </a:moveTo>
                <a:lnTo>
                  <a:pt x="7571357" y="0"/>
                </a:lnTo>
                <a:lnTo>
                  <a:pt x="7571357" y="3471176"/>
                </a:lnTo>
                <a:lnTo>
                  <a:pt x="0" y="3471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32562" y="7025206"/>
            <a:ext cx="7571358" cy="1018370"/>
          </a:xfrm>
          <a:custGeom>
            <a:avLst/>
            <a:gdLst/>
            <a:ahLst/>
            <a:cxnLst/>
            <a:rect l="l" t="t" r="r" b="b"/>
            <a:pathLst>
              <a:path w="7571358" h="1018370">
                <a:moveTo>
                  <a:pt x="0" y="0"/>
                </a:moveTo>
                <a:lnTo>
                  <a:pt x="7571357" y="0"/>
                </a:lnTo>
                <a:lnTo>
                  <a:pt x="7571357" y="1018370"/>
                </a:lnTo>
                <a:lnTo>
                  <a:pt x="0" y="1018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5295" y="3405972"/>
            <a:ext cx="754742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HTML 문서에 캔버스를 생성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3870" y="5203392"/>
            <a:ext cx="7547422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캔버스 위에 그래픽을 랜더링하기 위해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캔버스를 CANVAS변수에 저장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캔버스에 그리기 위해 필요한 변수 CTX저장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820" y="8062937"/>
            <a:ext cx="7537897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공을 그리기 전 공의 생성 위치 초기화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32562" y="6319087"/>
            <a:ext cx="754742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DRAW( ) 함수 안에 공을 그리는 코드 작성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56497" y="8230259"/>
            <a:ext cx="7547422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위 코드를 추가해 DRAW( ) 함수를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10MS마다 반복하게 만든다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23907" y="2472293"/>
            <a:ext cx="7494669" cy="1039723"/>
          </a:xfrm>
          <a:custGeom>
            <a:avLst/>
            <a:gdLst/>
            <a:ahLst/>
            <a:cxnLst/>
            <a:rect l="l" t="t" r="r" b="b"/>
            <a:pathLst>
              <a:path w="7494669" h="1039723">
                <a:moveTo>
                  <a:pt x="0" y="0"/>
                </a:moveTo>
                <a:lnTo>
                  <a:pt x="7494669" y="0"/>
                </a:lnTo>
                <a:lnTo>
                  <a:pt x="7494669" y="1039723"/>
                </a:lnTo>
                <a:lnTo>
                  <a:pt x="0" y="103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3907" y="4226411"/>
            <a:ext cx="7494669" cy="4116589"/>
          </a:xfrm>
          <a:custGeom>
            <a:avLst/>
            <a:gdLst/>
            <a:ahLst/>
            <a:cxnLst/>
            <a:rect l="l" t="t" r="r" b="b"/>
            <a:pathLst>
              <a:path w="7494669" h="4116589">
                <a:moveTo>
                  <a:pt x="0" y="0"/>
                </a:moveTo>
                <a:lnTo>
                  <a:pt x="7494669" y="0"/>
                </a:lnTo>
                <a:lnTo>
                  <a:pt x="7494669" y="4116589"/>
                </a:lnTo>
                <a:lnTo>
                  <a:pt x="0" y="411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92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10867" y="2472293"/>
            <a:ext cx="7454346" cy="4682209"/>
          </a:xfrm>
          <a:custGeom>
            <a:avLst/>
            <a:gdLst/>
            <a:ahLst/>
            <a:cxnLst/>
            <a:rect l="l" t="t" r="r" b="b"/>
            <a:pathLst>
              <a:path w="7454346" h="4682209">
                <a:moveTo>
                  <a:pt x="0" y="0"/>
                </a:moveTo>
                <a:lnTo>
                  <a:pt x="7454346" y="0"/>
                </a:lnTo>
                <a:lnTo>
                  <a:pt x="7454346" y="4682209"/>
                </a:lnTo>
                <a:lnTo>
                  <a:pt x="0" y="4682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3907" y="3634591"/>
            <a:ext cx="7494669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공이 프레임마다 움직이는 거리 변수에 초기화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9337" y="8466825"/>
            <a:ext cx="7383810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그려진 공이 움직이기 위해 위 변수를 DOAW( ) 함수에 추가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43109" y="7315685"/>
            <a:ext cx="6989862" cy="157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공을 프레임마다 그리지만 전 프레임의 공이 지워지지 않아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위 코드CLEARRECT를 추가하고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코드가 깔끔해 보일 수 있도록 공을 그리는 함수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DRAWBALL추가 후 분리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1776" y="3162356"/>
            <a:ext cx="7464265" cy="1138617"/>
          </a:xfrm>
          <a:custGeom>
            <a:avLst/>
            <a:gdLst/>
            <a:ahLst/>
            <a:cxnLst/>
            <a:rect l="l" t="t" r="r" b="b"/>
            <a:pathLst>
              <a:path w="7464265" h="1138617">
                <a:moveTo>
                  <a:pt x="0" y="0"/>
                </a:moveTo>
                <a:lnTo>
                  <a:pt x="7464266" y="0"/>
                </a:lnTo>
                <a:lnTo>
                  <a:pt x="7464266" y="1138617"/>
                </a:lnTo>
                <a:lnTo>
                  <a:pt x="0" y="113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1377" y="5378568"/>
            <a:ext cx="7464265" cy="1783370"/>
          </a:xfrm>
          <a:custGeom>
            <a:avLst/>
            <a:gdLst/>
            <a:ahLst/>
            <a:cxnLst/>
            <a:rect l="l" t="t" r="r" b="b"/>
            <a:pathLst>
              <a:path w="7464265" h="1783370">
                <a:moveTo>
                  <a:pt x="0" y="0"/>
                </a:moveTo>
                <a:lnTo>
                  <a:pt x="7464266" y="0"/>
                </a:lnTo>
                <a:lnTo>
                  <a:pt x="7464266" y="1783370"/>
                </a:lnTo>
                <a:lnTo>
                  <a:pt x="0" y="1783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25142" y="3059324"/>
            <a:ext cx="7464265" cy="1270513"/>
          </a:xfrm>
          <a:custGeom>
            <a:avLst/>
            <a:gdLst/>
            <a:ahLst/>
            <a:cxnLst/>
            <a:rect l="l" t="t" r="r" b="b"/>
            <a:pathLst>
              <a:path w="7464265" h="1270513">
                <a:moveTo>
                  <a:pt x="0" y="0"/>
                </a:moveTo>
                <a:lnTo>
                  <a:pt x="7464265" y="0"/>
                </a:lnTo>
                <a:lnTo>
                  <a:pt x="7464265" y="1270514"/>
                </a:lnTo>
                <a:lnTo>
                  <a:pt x="0" y="1270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25142" y="5540782"/>
            <a:ext cx="7464265" cy="1738270"/>
          </a:xfrm>
          <a:custGeom>
            <a:avLst/>
            <a:gdLst/>
            <a:ahLst/>
            <a:cxnLst/>
            <a:rect l="l" t="t" r="r" b="b"/>
            <a:pathLst>
              <a:path w="7464265" h="1738270">
                <a:moveTo>
                  <a:pt x="0" y="0"/>
                </a:moveTo>
                <a:lnTo>
                  <a:pt x="7464265" y="0"/>
                </a:lnTo>
                <a:lnTo>
                  <a:pt x="7464265" y="1738270"/>
                </a:lnTo>
                <a:lnTo>
                  <a:pt x="0" y="1738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855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1377" y="4605773"/>
            <a:ext cx="7464265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앞으로의 계산이 쉽게 하도록 공의 반지름 변수 초기화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1377" y="7466113"/>
            <a:ext cx="7464265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공의 중앙이 벽에 닿았을 시 벽에 튕길 수 있도록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위 코드 DRAW( )함수에 추가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25142" y="4701313"/>
            <a:ext cx="7464265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공을 지켜줄 패들의 높이, 길이, 시작위치 초기화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5142" y="7650237"/>
            <a:ext cx="7464265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패들을 캔버스에 그려주기 위해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위 DRAWPADDLE( )함수 추가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75463" y="3200657"/>
            <a:ext cx="7221029" cy="1386180"/>
          </a:xfrm>
          <a:custGeom>
            <a:avLst/>
            <a:gdLst/>
            <a:ahLst/>
            <a:cxnLst/>
            <a:rect l="l" t="t" r="r" b="b"/>
            <a:pathLst>
              <a:path w="7221029" h="1386180">
                <a:moveTo>
                  <a:pt x="0" y="0"/>
                </a:moveTo>
                <a:lnTo>
                  <a:pt x="7221029" y="0"/>
                </a:lnTo>
                <a:lnTo>
                  <a:pt x="7221029" y="1386180"/>
                </a:lnTo>
                <a:lnTo>
                  <a:pt x="0" y="138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5463" y="6477426"/>
            <a:ext cx="7221029" cy="729867"/>
          </a:xfrm>
          <a:custGeom>
            <a:avLst/>
            <a:gdLst/>
            <a:ahLst/>
            <a:cxnLst/>
            <a:rect l="l" t="t" r="r" b="b"/>
            <a:pathLst>
              <a:path w="7221029" h="729867">
                <a:moveTo>
                  <a:pt x="0" y="0"/>
                </a:moveTo>
                <a:lnTo>
                  <a:pt x="7221029" y="0"/>
                </a:lnTo>
                <a:lnTo>
                  <a:pt x="7221029" y="729868"/>
                </a:lnTo>
                <a:lnTo>
                  <a:pt x="0" y="729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34692" y="3028264"/>
            <a:ext cx="3896411" cy="4899591"/>
          </a:xfrm>
          <a:custGeom>
            <a:avLst/>
            <a:gdLst/>
            <a:ahLst/>
            <a:cxnLst/>
            <a:rect l="l" t="t" r="r" b="b"/>
            <a:pathLst>
              <a:path w="3896411" h="4899591">
                <a:moveTo>
                  <a:pt x="0" y="0"/>
                </a:moveTo>
                <a:lnTo>
                  <a:pt x="3896410" y="0"/>
                </a:lnTo>
                <a:lnTo>
                  <a:pt x="3896410" y="4899591"/>
                </a:lnTo>
                <a:lnTo>
                  <a:pt x="0" y="4899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2604" y="4853537"/>
            <a:ext cx="7221029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패들을 컨트롤 할 수 있도록 미리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변수를 FALSE로 초기화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(FALSE - 키가 눌려지지 않는상태)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5463" y="7470290"/>
            <a:ext cx="7221029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키보드가 눌렸을 때, 눌려지지 않았을 때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이벤트 리스너를 절정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38752" y="4072487"/>
            <a:ext cx="3139409" cy="274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</a:rPr>
              <a:t>KEYCODE = 39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오른쪽 화살표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</a:rPr>
              <a:t>KEYCODE = 37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왼쪽 화살표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각각 키가 눌렸을때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먼저 선언했던 변수를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TRUE로 변경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91497" y="3789578"/>
            <a:ext cx="7367732" cy="1704536"/>
          </a:xfrm>
          <a:custGeom>
            <a:avLst/>
            <a:gdLst/>
            <a:ahLst/>
            <a:cxnLst/>
            <a:rect l="l" t="t" r="r" b="b"/>
            <a:pathLst>
              <a:path w="7367732" h="1704536">
                <a:moveTo>
                  <a:pt x="0" y="0"/>
                </a:moveTo>
                <a:lnTo>
                  <a:pt x="7367732" y="0"/>
                </a:lnTo>
                <a:lnTo>
                  <a:pt x="7367732" y="1704536"/>
                </a:lnTo>
                <a:lnTo>
                  <a:pt x="0" y="1704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8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1497" y="6670111"/>
            <a:ext cx="7367732" cy="536586"/>
          </a:xfrm>
          <a:custGeom>
            <a:avLst/>
            <a:gdLst/>
            <a:ahLst/>
            <a:cxnLst/>
            <a:rect l="l" t="t" r="r" b="b"/>
            <a:pathLst>
              <a:path w="7367732" h="536586">
                <a:moveTo>
                  <a:pt x="0" y="0"/>
                </a:moveTo>
                <a:lnTo>
                  <a:pt x="7367732" y="0"/>
                </a:lnTo>
                <a:lnTo>
                  <a:pt x="7367732" y="536586"/>
                </a:lnTo>
                <a:lnTo>
                  <a:pt x="0" y="536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80563" y="2354385"/>
            <a:ext cx="7464265" cy="1783370"/>
          </a:xfrm>
          <a:custGeom>
            <a:avLst/>
            <a:gdLst/>
            <a:ahLst/>
            <a:cxnLst/>
            <a:rect l="l" t="t" r="r" b="b"/>
            <a:pathLst>
              <a:path w="7464265" h="1783370">
                <a:moveTo>
                  <a:pt x="0" y="0"/>
                </a:moveTo>
                <a:lnTo>
                  <a:pt x="7464265" y="0"/>
                </a:lnTo>
                <a:lnTo>
                  <a:pt x="7464265" y="1783369"/>
                </a:lnTo>
                <a:lnTo>
                  <a:pt x="0" y="1783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68017" y="5375762"/>
            <a:ext cx="7376811" cy="3661870"/>
          </a:xfrm>
          <a:custGeom>
            <a:avLst/>
            <a:gdLst/>
            <a:ahLst/>
            <a:cxnLst/>
            <a:rect l="l" t="t" r="r" b="b"/>
            <a:pathLst>
              <a:path w="7376811" h="3661870">
                <a:moveTo>
                  <a:pt x="0" y="0"/>
                </a:moveTo>
                <a:lnTo>
                  <a:pt x="7376811" y="0"/>
                </a:lnTo>
                <a:lnTo>
                  <a:pt x="7376811" y="3661870"/>
                </a:lnTo>
                <a:lnTo>
                  <a:pt x="0" y="3661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1497" y="5760814"/>
            <a:ext cx="736773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패들이 움직였을 때 캔버스 안에서 움직이도록 하는 코드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5434" y="7476249"/>
            <a:ext cx="736773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위 함수를 DRAW( )함수 안에 추가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80563" y="4132236"/>
            <a:ext cx="7464265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위 코드는 공이 바닥에 닿으면 튀기지만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두번째 IF를 아래처럼 수정하여 패들에 부딯치면 튕기고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바닥에 닿으면 게임오버가 되도록 수정한다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7179" y="2468953"/>
            <a:ext cx="4517159" cy="2861549"/>
          </a:xfrm>
          <a:custGeom>
            <a:avLst/>
            <a:gdLst/>
            <a:ahLst/>
            <a:cxnLst/>
            <a:rect l="l" t="t" r="r" b="b"/>
            <a:pathLst>
              <a:path w="4517159" h="2861549">
                <a:moveTo>
                  <a:pt x="0" y="0"/>
                </a:moveTo>
                <a:lnTo>
                  <a:pt x="4517159" y="0"/>
                </a:lnTo>
                <a:lnTo>
                  <a:pt x="4517159" y="2861548"/>
                </a:lnTo>
                <a:lnTo>
                  <a:pt x="0" y="286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7179" y="5464076"/>
            <a:ext cx="7458144" cy="2584891"/>
          </a:xfrm>
          <a:custGeom>
            <a:avLst/>
            <a:gdLst/>
            <a:ahLst/>
            <a:cxnLst/>
            <a:rect l="l" t="t" r="r" b="b"/>
            <a:pathLst>
              <a:path w="7458144" h="2584891">
                <a:moveTo>
                  <a:pt x="0" y="0"/>
                </a:moveTo>
                <a:lnTo>
                  <a:pt x="7458144" y="0"/>
                </a:lnTo>
                <a:lnTo>
                  <a:pt x="7458144" y="2584890"/>
                </a:lnTo>
                <a:lnTo>
                  <a:pt x="0" y="258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" b="-418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25142" y="2914174"/>
            <a:ext cx="7497270" cy="4125670"/>
          </a:xfrm>
          <a:custGeom>
            <a:avLst/>
            <a:gdLst/>
            <a:ahLst/>
            <a:cxnLst/>
            <a:rect l="l" t="t" r="r" b="b"/>
            <a:pathLst>
              <a:path w="7497270" h="4125670">
                <a:moveTo>
                  <a:pt x="0" y="0"/>
                </a:moveTo>
                <a:lnTo>
                  <a:pt x="7497270" y="0"/>
                </a:lnTo>
                <a:lnTo>
                  <a:pt x="7497270" y="4125669"/>
                </a:lnTo>
                <a:lnTo>
                  <a:pt x="0" y="4125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24" b="-392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55557" y="2494155"/>
            <a:ext cx="2749766" cy="274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벽돌의 열의 수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행의 수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높이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길이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벽돌과 벽돌 사이 값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벽돌과 캔버스 사이 값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초기화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7179" y="8115641"/>
            <a:ext cx="7458144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벽돌을 배열에 저장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25142" y="7257122"/>
            <a:ext cx="7497270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배열에 저장했던 벽돌을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캔버스에 그리는 DRAWBRICKS( )함수 작성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33687" y="3891324"/>
            <a:ext cx="7423995" cy="614042"/>
          </a:xfrm>
          <a:custGeom>
            <a:avLst/>
            <a:gdLst/>
            <a:ahLst/>
            <a:cxnLst/>
            <a:rect l="l" t="t" r="r" b="b"/>
            <a:pathLst>
              <a:path w="7423995" h="614042">
                <a:moveTo>
                  <a:pt x="0" y="0"/>
                </a:moveTo>
                <a:lnTo>
                  <a:pt x="7423996" y="0"/>
                </a:lnTo>
                <a:lnTo>
                  <a:pt x="7423996" y="614042"/>
                </a:lnTo>
                <a:lnTo>
                  <a:pt x="0" y="614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98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3687" y="5988041"/>
            <a:ext cx="7423995" cy="657888"/>
          </a:xfrm>
          <a:custGeom>
            <a:avLst/>
            <a:gdLst/>
            <a:ahLst/>
            <a:cxnLst/>
            <a:rect l="l" t="t" r="r" b="b"/>
            <a:pathLst>
              <a:path w="7423995" h="657888">
                <a:moveTo>
                  <a:pt x="0" y="0"/>
                </a:moveTo>
                <a:lnTo>
                  <a:pt x="7423996" y="0"/>
                </a:lnTo>
                <a:lnTo>
                  <a:pt x="7423996" y="657888"/>
                </a:lnTo>
                <a:lnTo>
                  <a:pt x="0" y="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558" b="-2665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72767" y="2419386"/>
            <a:ext cx="7423995" cy="2189969"/>
          </a:xfrm>
          <a:custGeom>
            <a:avLst/>
            <a:gdLst/>
            <a:ahLst/>
            <a:cxnLst/>
            <a:rect l="l" t="t" r="r" b="b"/>
            <a:pathLst>
              <a:path w="7423995" h="2189969">
                <a:moveTo>
                  <a:pt x="0" y="0"/>
                </a:moveTo>
                <a:lnTo>
                  <a:pt x="7423995" y="0"/>
                </a:lnTo>
                <a:lnTo>
                  <a:pt x="7423995" y="2189969"/>
                </a:lnTo>
                <a:lnTo>
                  <a:pt x="0" y="2189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3687" y="4815197"/>
            <a:ext cx="7423995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벽돌들이 (0,0)좌표에서만 생성되는 것을 막도록 하는 코드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DRAWBRICKS( )함수 두번째 FOR에 추가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3687" y="6960254"/>
            <a:ext cx="7423995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위 함수를 DRAW( )함수 안에 추가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72767" y="4815197"/>
            <a:ext cx="7423995" cy="391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충돌 감지 코드 B는 벽돌 객체을 저장하는 함수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공의 중앙이 어떤 벽돌의 범위 내에 있을 경우, 공의 방향을 바꾸게 된다. 공이 벽돌 안에 존재하려면, 아래 4가지 조건이 참이어야 한다.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21EF80"/>
              </a:solidFill>
              <a:latin typeface="Arcade Gamer"/>
              <a:ea typeface="Arcade Gamer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공의 X 좌표는 벽돌의 X 좌표보다 커야 한다.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공의 X 좌표는 벽돌의 X 좌표 + 가로 길이보다 작아야 한다.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공의 Y 좌표는 벽돌의 Y 좌표보다 커야 한다.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공의 Y 좌표는 벽돌의 Y 좌표 + 높이보다 작아야 한다.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endParaRPr lang="en-US" sz="2200">
              <a:solidFill>
                <a:srgbClr val="21EF80"/>
              </a:solidFill>
              <a:latin typeface="Arcade Gamer"/>
              <a:ea typeface="Arcade Gam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5429" y="1102880"/>
            <a:ext cx="4322791" cy="1617108"/>
            <a:chOff x="0" y="0"/>
            <a:chExt cx="1138513" cy="425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8513" cy="425905"/>
            </a:xfrm>
            <a:custGeom>
              <a:avLst/>
              <a:gdLst/>
              <a:ahLst/>
              <a:cxnLst/>
              <a:rect l="l" t="t" r="r" b="b"/>
              <a:pathLst>
                <a:path w="1138513" h="425905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>
              <a:hlinkClick r:id="rId2" action="ppaction://hlinksldjump"/>
            </p:cNvPr>
            <p:cNvSpPr txBox="1"/>
            <p:nvPr/>
          </p:nvSpPr>
          <p:spPr>
            <a:xfrm>
              <a:off x="0" y="0"/>
              <a:ext cx="1138513" cy="42590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 dirty="0">
                  <a:solidFill>
                    <a:srgbClr val="21EF80"/>
                  </a:solidFill>
                  <a:latin typeface="Arcade Gamer"/>
                </a:rPr>
                <a:t>A</a:t>
              </a:r>
              <a:r>
                <a:rPr lang="en-US" sz="2200" dirty="0">
                  <a:solidFill>
                    <a:srgbClr val="21EF80"/>
                  </a:solidFill>
                  <a:latin typeface="Arcade Gamer"/>
                  <a:ea typeface="Arcade Gamer"/>
                </a:rPr>
                <a:t> </a:t>
              </a:r>
              <a:r>
                <a:rPr lang="ko-KR" altLang="en-US" sz="2200" dirty="0">
                  <a:solidFill>
                    <a:srgbClr val="21EF80"/>
                  </a:solidFill>
                  <a:latin typeface="Arcade Gamer"/>
                  <a:ea typeface="Arcade Gamer"/>
                </a:rPr>
                <a:t>프로젝트 주제</a:t>
              </a:r>
              <a:endParaRPr lang="en-US" sz="2200" dirty="0">
                <a:solidFill>
                  <a:srgbClr val="21EF80"/>
                </a:solidFill>
                <a:latin typeface="Arcade Gamer"/>
                <a:ea typeface="Arcade Gamer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5092" y="866224"/>
            <a:ext cx="7027480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1. 프로젝트</a:t>
            </a:r>
          </a:p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   개요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255429" y="4282640"/>
            <a:ext cx="4322791" cy="1617108"/>
            <a:chOff x="0" y="0"/>
            <a:chExt cx="1138513" cy="4259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8513" cy="425905"/>
            </a:xfrm>
            <a:custGeom>
              <a:avLst/>
              <a:gdLst/>
              <a:ahLst/>
              <a:cxnLst/>
              <a:rect l="l" t="t" r="r" b="b"/>
              <a:pathLst>
                <a:path w="1138513" h="425905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id="8" name="TextBox 8">
              <a:hlinkClick r:id="rId3" action="ppaction://hlinksldjump"/>
            </p:cNvPr>
            <p:cNvSpPr txBox="1"/>
            <p:nvPr/>
          </p:nvSpPr>
          <p:spPr>
            <a:xfrm>
              <a:off x="0" y="0"/>
              <a:ext cx="1138513" cy="42590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 dirty="0">
                  <a:solidFill>
                    <a:srgbClr val="FF63D8"/>
                  </a:solidFill>
                  <a:latin typeface="Arcade Gamer"/>
                </a:rPr>
                <a:t>C</a:t>
              </a:r>
              <a:r>
                <a:rPr lang="en-US" sz="2200" dirty="0">
                  <a:solidFill>
                    <a:srgbClr val="FF63D8"/>
                  </a:solidFill>
                  <a:latin typeface="Arcade Gamer"/>
                  <a:ea typeface="Arcade Gamer"/>
                </a:rPr>
                <a:t> </a:t>
              </a:r>
              <a:r>
                <a:rPr lang="ko-KR" altLang="en-US" sz="2200" dirty="0">
                  <a:solidFill>
                    <a:srgbClr val="FF63D8"/>
                  </a:solidFill>
                  <a:latin typeface="Arcade Gamer"/>
                  <a:ea typeface="Arcade Gamer"/>
                </a:rPr>
                <a:t>활용</a:t>
              </a:r>
              <a:r>
                <a:rPr lang="en-US" sz="2200" dirty="0">
                  <a:solidFill>
                    <a:srgbClr val="FF63D8"/>
                  </a:solidFill>
                  <a:latin typeface="Arcade Gamer"/>
                  <a:ea typeface="Arcade Gamer"/>
                </a:rPr>
                <a:t> </a:t>
              </a:r>
              <a:r>
                <a:rPr lang="ko-KR" altLang="en-US" sz="2200" dirty="0">
                  <a:solidFill>
                    <a:srgbClr val="FF63D8"/>
                  </a:solidFill>
                  <a:latin typeface="Arcade Gamer"/>
                  <a:ea typeface="Arcade Gamer"/>
                </a:rPr>
                <a:t>장비</a:t>
              </a:r>
              <a:r>
                <a:rPr lang="en-US" sz="2200" dirty="0">
                  <a:solidFill>
                    <a:srgbClr val="FF63D8"/>
                  </a:solidFill>
                  <a:latin typeface="Arcade Gamer"/>
                  <a:ea typeface="Arcade Gamer"/>
                </a:rPr>
                <a:t> 및 </a:t>
              </a:r>
              <a:r>
                <a:rPr lang="ko-KR" altLang="en-US" sz="2200" dirty="0">
                  <a:solidFill>
                    <a:srgbClr val="FF63D8"/>
                  </a:solidFill>
                  <a:latin typeface="Arcade Gamer"/>
                  <a:ea typeface="Arcade Gamer"/>
                </a:rPr>
                <a:t>재료</a:t>
              </a:r>
              <a:endParaRPr lang="en-US" sz="2200" dirty="0">
                <a:solidFill>
                  <a:srgbClr val="FF63D8"/>
                </a:solidFill>
                <a:latin typeface="Arcade Gamer"/>
                <a:ea typeface="Arcade Gamer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55429" y="7462398"/>
            <a:ext cx="4322791" cy="1617111"/>
            <a:chOff x="0" y="-1"/>
            <a:chExt cx="1138513" cy="425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8513" cy="425905"/>
            </a:xfrm>
            <a:custGeom>
              <a:avLst/>
              <a:gdLst/>
              <a:ahLst/>
              <a:cxnLst/>
              <a:rect l="l" t="t" r="r" b="b"/>
              <a:pathLst>
                <a:path w="1138513" h="425905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1" name="TextBox 11">
              <a:hlinkClick r:id="rId4" action="ppaction://hlinksldjump"/>
            </p:cNvPr>
            <p:cNvSpPr txBox="1"/>
            <p:nvPr/>
          </p:nvSpPr>
          <p:spPr>
            <a:xfrm>
              <a:off x="0" y="-1"/>
              <a:ext cx="1138513" cy="42590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 dirty="0">
                  <a:solidFill>
                    <a:srgbClr val="21EF80"/>
                  </a:solidFill>
                  <a:latin typeface="Arcade Gamer"/>
                </a:rPr>
                <a:t>E</a:t>
              </a:r>
              <a:r>
                <a:rPr lang="en-US" sz="2200" dirty="0">
                  <a:solidFill>
                    <a:srgbClr val="21EF80"/>
                  </a:solidFill>
                  <a:latin typeface="Arcade Gamer"/>
                  <a:ea typeface="Arcade Gamer"/>
                </a:rPr>
                <a:t> </a:t>
              </a:r>
              <a:r>
                <a:rPr lang="ko-KR" altLang="en-US" sz="2200" dirty="0">
                  <a:solidFill>
                    <a:srgbClr val="21EF80"/>
                  </a:solidFill>
                  <a:latin typeface="Arcade Gamer"/>
                  <a:ea typeface="Arcade Gamer"/>
                </a:rPr>
                <a:t>기대 효과</a:t>
              </a:r>
              <a:endParaRPr lang="en-US" sz="2200" dirty="0">
                <a:solidFill>
                  <a:srgbClr val="21EF80"/>
                </a:solidFill>
                <a:latin typeface="Arcade Gamer"/>
                <a:ea typeface="Arcade Game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36509" y="1102880"/>
            <a:ext cx="4322791" cy="1617108"/>
            <a:chOff x="0" y="0"/>
            <a:chExt cx="1138513" cy="425905"/>
          </a:xfrm>
        </p:grpSpPr>
        <p:sp>
          <p:nvSpPr>
            <p:cNvPr id="13" name="Freeform 13">
              <a:hlinkClick r:id="rId5" action="ppaction://hlinksldjump"/>
            </p:cNvPr>
            <p:cNvSpPr/>
            <p:nvPr/>
          </p:nvSpPr>
          <p:spPr>
            <a:xfrm>
              <a:off x="0" y="0"/>
              <a:ext cx="1138513" cy="425905"/>
            </a:xfrm>
            <a:custGeom>
              <a:avLst/>
              <a:gdLst/>
              <a:ahLst/>
              <a:cxnLst/>
              <a:rect l="l" t="t" r="r" b="b"/>
              <a:pathLst>
                <a:path w="1138513" h="425905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138513" cy="42590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 dirty="0">
                  <a:solidFill>
                    <a:srgbClr val="FF63D8"/>
                  </a:solidFill>
                  <a:latin typeface="Arcade Gamer"/>
                </a:rPr>
                <a:t>B </a:t>
              </a:r>
              <a:r>
                <a:rPr lang="ko-KR" altLang="en-US" sz="2200" dirty="0">
                  <a:solidFill>
                    <a:srgbClr val="FF63D8"/>
                  </a:solidFill>
                  <a:latin typeface="Arcade Gamer"/>
                </a:rPr>
                <a:t>프로젝트 개요</a:t>
              </a:r>
              <a:endParaRPr lang="en-US" sz="2200" dirty="0">
                <a:solidFill>
                  <a:srgbClr val="FF63D8"/>
                </a:solidFill>
                <a:ea typeface="Arcade Gamer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36509" y="4282640"/>
            <a:ext cx="4322791" cy="1617108"/>
            <a:chOff x="0" y="0"/>
            <a:chExt cx="1138513" cy="4259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8513" cy="425905"/>
            </a:xfrm>
            <a:custGeom>
              <a:avLst/>
              <a:gdLst/>
              <a:ahLst/>
              <a:cxnLst/>
              <a:rect l="l" t="t" r="r" b="b"/>
              <a:pathLst>
                <a:path w="1138513" h="425905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17" name="TextBox 17">
              <a:hlinkClick r:id="rId6" action="ppaction://hlinksldjump"/>
            </p:cNvPr>
            <p:cNvSpPr txBox="1"/>
            <p:nvPr/>
          </p:nvSpPr>
          <p:spPr>
            <a:xfrm>
              <a:off x="0" y="0"/>
              <a:ext cx="1138513" cy="42590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 dirty="0">
                  <a:solidFill>
                    <a:srgbClr val="21EF80"/>
                  </a:solidFill>
                  <a:latin typeface="Arcade Gamer"/>
                </a:rPr>
                <a:t>D</a:t>
              </a:r>
              <a:r>
                <a:rPr lang="en-US" sz="2200" dirty="0">
                  <a:solidFill>
                    <a:srgbClr val="21EF80"/>
                  </a:solidFill>
                  <a:latin typeface="Arcade Gamer"/>
                  <a:ea typeface="Arcade Gamer"/>
                </a:rPr>
                <a:t> </a:t>
              </a:r>
              <a:r>
                <a:rPr lang="ko-KR" altLang="en-US" sz="2200" dirty="0">
                  <a:solidFill>
                    <a:srgbClr val="21EF80"/>
                  </a:solidFill>
                  <a:latin typeface="Arcade Gamer"/>
                  <a:ea typeface="Arcade Gamer"/>
                </a:rPr>
                <a:t>프로젝트 구조</a:t>
              </a:r>
              <a:endParaRPr lang="en-US" sz="2200" dirty="0">
                <a:solidFill>
                  <a:srgbClr val="21EF80"/>
                </a:solidFill>
                <a:latin typeface="Arcade Gamer"/>
                <a:ea typeface="Arcade Gamer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31064" y="4810537"/>
            <a:ext cx="1871046" cy="56131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922003" y="6751527"/>
            <a:ext cx="1655219" cy="53887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09282" y="7110123"/>
            <a:ext cx="890972" cy="164812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506291" y="3317361"/>
            <a:ext cx="1621586" cy="19305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563267" y="2957352"/>
            <a:ext cx="7066730" cy="3609003"/>
          </a:xfrm>
          <a:custGeom>
            <a:avLst/>
            <a:gdLst/>
            <a:ahLst/>
            <a:cxnLst/>
            <a:rect l="l" t="t" r="r" b="b"/>
            <a:pathLst>
              <a:path w="7066730" h="3609003">
                <a:moveTo>
                  <a:pt x="0" y="0"/>
                </a:moveTo>
                <a:lnTo>
                  <a:pt x="7066730" y="0"/>
                </a:lnTo>
                <a:lnTo>
                  <a:pt x="7066730" y="3609002"/>
                </a:lnTo>
                <a:lnTo>
                  <a:pt x="0" y="360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229" y="3656109"/>
            <a:ext cx="7081688" cy="2598945"/>
          </a:xfrm>
          <a:custGeom>
            <a:avLst/>
            <a:gdLst/>
            <a:ahLst/>
            <a:cxnLst/>
            <a:rect l="l" t="t" r="r" b="b"/>
            <a:pathLst>
              <a:path w="7081688" h="2598945">
                <a:moveTo>
                  <a:pt x="0" y="0"/>
                </a:moveTo>
                <a:lnTo>
                  <a:pt x="7081688" y="0"/>
                </a:lnTo>
                <a:lnTo>
                  <a:pt x="7081688" y="2598945"/>
                </a:lnTo>
                <a:lnTo>
                  <a:pt x="0" y="2598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6229" y="6746526"/>
            <a:ext cx="7086324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벽돌을 초기화하는 코드에 STATUS속성을 각 개체에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추가해준다.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63267" y="7109111"/>
            <a:ext cx="7066730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벽돌의 STATUS속성이 1일 때만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그려준다는 조건을 붙여준다.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706553" y="5334000"/>
            <a:ext cx="1261110" cy="150495"/>
            <a:chOff x="0" y="0"/>
            <a:chExt cx="1681480" cy="200660"/>
          </a:xfrm>
        </p:grpSpPr>
        <p:sp>
          <p:nvSpPr>
            <p:cNvPr id="11" name="Freeform 11"/>
            <p:cNvSpPr/>
            <p:nvPr/>
          </p:nvSpPr>
          <p:spPr>
            <a:xfrm>
              <a:off x="44450" y="10160"/>
              <a:ext cx="1586230" cy="140970"/>
            </a:xfrm>
            <a:custGeom>
              <a:avLst/>
              <a:gdLst/>
              <a:ahLst/>
              <a:cxnLst/>
              <a:rect l="l" t="t" r="r" b="b"/>
              <a:pathLst>
                <a:path w="1586230" h="140970">
                  <a:moveTo>
                    <a:pt x="30480" y="78740"/>
                  </a:moveTo>
                  <a:cubicBezTo>
                    <a:pt x="142240" y="88900"/>
                    <a:pt x="220980" y="55880"/>
                    <a:pt x="284480" y="48260"/>
                  </a:cubicBezTo>
                  <a:cubicBezTo>
                    <a:pt x="345440" y="40640"/>
                    <a:pt x="381000" y="41910"/>
                    <a:pt x="468630" y="40640"/>
                  </a:cubicBezTo>
                  <a:cubicBezTo>
                    <a:pt x="680720" y="36830"/>
                    <a:pt x="1465580" y="0"/>
                    <a:pt x="1560830" y="40640"/>
                  </a:cubicBezTo>
                  <a:cubicBezTo>
                    <a:pt x="1578610" y="48260"/>
                    <a:pt x="1586230" y="58420"/>
                    <a:pt x="1586230" y="67310"/>
                  </a:cubicBezTo>
                  <a:cubicBezTo>
                    <a:pt x="1586230" y="76200"/>
                    <a:pt x="1565910" y="91440"/>
                    <a:pt x="1557020" y="91440"/>
                  </a:cubicBezTo>
                  <a:cubicBezTo>
                    <a:pt x="1549400" y="91440"/>
                    <a:pt x="1536700" y="77470"/>
                    <a:pt x="1535430" y="69850"/>
                  </a:cubicBezTo>
                  <a:cubicBezTo>
                    <a:pt x="1534160" y="62230"/>
                    <a:pt x="1537970" y="52070"/>
                    <a:pt x="1543050" y="46990"/>
                  </a:cubicBezTo>
                  <a:cubicBezTo>
                    <a:pt x="1548130" y="41910"/>
                    <a:pt x="1559560" y="38100"/>
                    <a:pt x="1565910" y="40640"/>
                  </a:cubicBezTo>
                  <a:cubicBezTo>
                    <a:pt x="1573530" y="43180"/>
                    <a:pt x="1586230" y="57150"/>
                    <a:pt x="1586230" y="64770"/>
                  </a:cubicBezTo>
                  <a:cubicBezTo>
                    <a:pt x="1586230" y="73660"/>
                    <a:pt x="1578610" y="83820"/>
                    <a:pt x="1560830" y="91440"/>
                  </a:cubicBezTo>
                  <a:cubicBezTo>
                    <a:pt x="1461770" y="133350"/>
                    <a:pt x="588010" y="87630"/>
                    <a:pt x="405130" y="92710"/>
                  </a:cubicBezTo>
                  <a:cubicBezTo>
                    <a:pt x="347980" y="93980"/>
                    <a:pt x="336550" y="93980"/>
                    <a:pt x="293370" y="99060"/>
                  </a:cubicBezTo>
                  <a:cubicBezTo>
                    <a:pt x="234950" y="106680"/>
                    <a:pt x="140970" y="140970"/>
                    <a:pt x="87630" y="139700"/>
                  </a:cubicBezTo>
                  <a:cubicBezTo>
                    <a:pt x="54610" y="138430"/>
                    <a:pt x="16510" y="133350"/>
                    <a:pt x="6350" y="119380"/>
                  </a:cubicBezTo>
                  <a:cubicBezTo>
                    <a:pt x="0" y="110490"/>
                    <a:pt x="2540" y="92710"/>
                    <a:pt x="7620" y="86360"/>
                  </a:cubicBezTo>
                  <a:cubicBezTo>
                    <a:pt x="11430" y="81280"/>
                    <a:pt x="30480" y="78740"/>
                    <a:pt x="30480" y="78740"/>
                  </a:cubicBezTo>
                </a:path>
              </a:pathLst>
            </a:custGeom>
            <a:solidFill>
              <a:srgbClr val="FF31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0593705" y="3763328"/>
            <a:ext cx="2665095" cy="128588"/>
            <a:chOff x="0" y="0"/>
            <a:chExt cx="3553460" cy="171450"/>
          </a:xfrm>
        </p:grpSpPr>
        <p:sp>
          <p:nvSpPr>
            <p:cNvPr id="13" name="Freeform 13"/>
            <p:cNvSpPr/>
            <p:nvPr/>
          </p:nvSpPr>
          <p:spPr>
            <a:xfrm>
              <a:off x="50800" y="19050"/>
              <a:ext cx="3453130" cy="156210"/>
            </a:xfrm>
            <a:custGeom>
              <a:avLst/>
              <a:gdLst/>
              <a:ahLst/>
              <a:cxnLst/>
              <a:rect l="l" t="t" r="r" b="b"/>
              <a:pathLst>
                <a:path w="3453130" h="156210">
                  <a:moveTo>
                    <a:pt x="25400" y="50800"/>
                  </a:moveTo>
                  <a:cubicBezTo>
                    <a:pt x="2287270" y="45720"/>
                    <a:pt x="2280920" y="38100"/>
                    <a:pt x="2335530" y="33020"/>
                  </a:cubicBezTo>
                  <a:cubicBezTo>
                    <a:pt x="2509520" y="19050"/>
                    <a:pt x="3331210" y="0"/>
                    <a:pt x="3426460" y="31750"/>
                  </a:cubicBezTo>
                  <a:cubicBezTo>
                    <a:pt x="3442970" y="36830"/>
                    <a:pt x="3450590" y="43180"/>
                    <a:pt x="3451860" y="50800"/>
                  </a:cubicBezTo>
                  <a:cubicBezTo>
                    <a:pt x="3453130" y="59690"/>
                    <a:pt x="3440430" y="81280"/>
                    <a:pt x="3432810" y="82550"/>
                  </a:cubicBezTo>
                  <a:cubicBezTo>
                    <a:pt x="3423920" y="83820"/>
                    <a:pt x="3404870" y="69850"/>
                    <a:pt x="3402330" y="60960"/>
                  </a:cubicBezTo>
                  <a:cubicBezTo>
                    <a:pt x="3399790" y="54610"/>
                    <a:pt x="3404870" y="44450"/>
                    <a:pt x="3409950" y="39370"/>
                  </a:cubicBezTo>
                  <a:cubicBezTo>
                    <a:pt x="3415030" y="34290"/>
                    <a:pt x="3426460" y="29210"/>
                    <a:pt x="3432810" y="31750"/>
                  </a:cubicBezTo>
                  <a:cubicBezTo>
                    <a:pt x="3440430" y="34290"/>
                    <a:pt x="3453130" y="54610"/>
                    <a:pt x="3451860" y="63500"/>
                  </a:cubicBezTo>
                  <a:cubicBezTo>
                    <a:pt x="3450590" y="71120"/>
                    <a:pt x="3442970" y="77470"/>
                    <a:pt x="3426460" y="82550"/>
                  </a:cubicBezTo>
                  <a:cubicBezTo>
                    <a:pt x="3331210" y="114300"/>
                    <a:pt x="2514600" y="69850"/>
                    <a:pt x="2339340" y="83820"/>
                  </a:cubicBezTo>
                  <a:cubicBezTo>
                    <a:pt x="2282190" y="88900"/>
                    <a:pt x="2288540" y="96520"/>
                    <a:pt x="2227580" y="101600"/>
                  </a:cubicBezTo>
                  <a:cubicBezTo>
                    <a:pt x="1958340" y="123190"/>
                    <a:pt x="167640" y="156210"/>
                    <a:pt x="25400" y="101600"/>
                  </a:cubicBezTo>
                  <a:cubicBezTo>
                    <a:pt x="7620" y="95250"/>
                    <a:pt x="0" y="86360"/>
                    <a:pt x="0" y="78740"/>
                  </a:cubicBezTo>
                  <a:cubicBezTo>
                    <a:pt x="0" y="69850"/>
                    <a:pt x="25400" y="50800"/>
                    <a:pt x="25400" y="50800"/>
                  </a:cubicBezTo>
                </a:path>
              </a:pathLst>
            </a:custGeom>
            <a:solidFill>
              <a:srgbClr val="FF3131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96871" y="2696997"/>
            <a:ext cx="7394783" cy="2723849"/>
          </a:xfrm>
          <a:custGeom>
            <a:avLst/>
            <a:gdLst/>
            <a:ahLst/>
            <a:cxnLst/>
            <a:rect l="l" t="t" r="r" b="b"/>
            <a:pathLst>
              <a:path w="7394783" h="2723849">
                <a:moveTo>
                  <a:pt x="0" y="0"/>
                </a:moveTo>
                <a:lnTo>
                  <a:pt x="7394783" y="0"/>
                </a:lnTo>
                <a:lnTo>
                  <a:pt x="7394783" y="2723849"/>
                </a:lnTo>
                <a:lnTo>
                  <a:pt x="0" y="272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008948" y="4287035"/>
            <a:ext cx="1082992" cy="156210"/>
            <a:chOff x="0" y="0"/>
            <a:chExt cx="1443990" cy="208280"/>
          </a:xfrm>
        </p:grpSpPr>
        <p:sp>
          <p:nvSpPr>
            <p:cNvPr id="7" name="Freeform 7"/>
            <p:cNvSpPr/>
            <p:nvPr/>
          </p:nvSpPr>
          <p:spPr>
            <a:xfrm>
              <a:off x="50800" y="38100"/>
              <a:ext cx="1344930" cy="135890"/>
            </a:xfrm>
            <a:custGeom>
              <a:avLst/>
              <a:gdLst/>
              <a:ahLst/>
              <a:cxnLst/>
              <a:rect l="l" t="t" r="r" b="b"/>
              <a:pathLst>
                <a:path w="1344930" h="135890">
                  <a:moveTo>
                    <a:pt x="22860" y="31750"/>
                  </a:moveTo>
                  <a:cubicBezTo>
                    <a:pt x="377190" y="8890"/>
                    <a:pt x="534670" y="0"/>
                    <a:pt x="645160" y="12700"/>
                  </a:cubicBezTo>
                  <a:cubicBezTo>
                    <a:pt x="734060" y="22860"/>
                    <a:pt x="788670" y="58420"/>
                    <a:pt x="880110" y="68580"/>
                  </a:cubicBezTo>
                  <a:cubicBezTo>
                    <a:pt x="1002030" y="82550"/>
                    <a:pt x="1264920" y="55880"/>
                    <a:pt x="1316990" y="68580"/>
                  </a:cubicBezTo>
                  <a:cubicBezTo>
                    <a:pt x="1329690" y="71120"/>
                    <a:pt x="1334770" y="73660"/>
                    <a:pt x="1338580" y="80010"/>
                  </a:cubicBezTo>
                  <a:cubicBezTo>
                    <a:pt x="1342390" y="86360"/>
                    <a:pt x="1343660" y="97790"/>
                    <a:pt x="1341120" y="104140"/>
                  </a:cubicBezTo>
                  <a:cubicBezTo>
                    <a:pt x="1338580" y="110490"/>
                    <a:pt x="1329690" y="118110"/>
                    <a:pt x="1323340" y="119380"/>
                  </a:cubicBezTo>
                  <a:cubicBezTo>
                    <a:pt x="1315720" y="120650"/>
                    <a:pt x="1299210" y="113030"/>
                    <a:pt x="1295400" y="106680"/>
                  </a:cubicBezTo>
                  <a:cubicBezTo>
                    <a:pt x="1291590" y="100330"/>
                    <a:pt x="1291590" y="88900"/>
                    <a:pt x="1295400" y="82550"/>
                  </a:cubicBezTo>
                  <a:cubicBezTo>
                    <a:pt x="1299210" y="76200"/>
                    <a:pt x="1308100" y="71120"/>
                    <a:pt x="1314450" y="69850"/>
                  </a:cubicBezTo>
                  <a:cubicBezTo>
                    <a:pt x="1322070" y="68580"/>
                    <a:pt x="1332230" y="72390"/>
                    <a:pt x="1337310" y="77470"/>
                  </a:cubicBezTo>
                  <a:cubicBezTo>
                    <a:pt x="1342390" y="82550"/>
                    <a:pt x="1344930" y="95250"/>
                    <a:pt x="1342390" y="101600"/>
                  </a:cubicBezTo>
                  <a:cubicBezTo>
                    <a:pt x="1339850" y="109220"/>
                    <a:pt x="1332230" y="114300"/>
                    <a:pt x="1316990" y="119380"/>
                  </a:cubicBezTo>
                  <a:cubicBezTo>
                    <a:pt x="1262380" y="135890"/>
                    <a:pt x="979170" y="121920"/>
                    <a:pt x="897890" y="119380"/>
                  </a:cubicBezTo>
                  <a:cubicBezTo>
                    <a:pt x="864870" y="118110"/>
                    <a:pt x="855980" y="119380"/>
                    <a:pt x="826770" y="114300"/>
                  </a:cubicBezTo>
                  <a:cubicBezTo>
                    <a:pt x="779780" y="106680"/>
                    <a:pt x="717550" y="73660"/>
                    <a:pt x="645160" y="63500"/>
                  </a:cubicBezTo>
                  <a:cubicBezTo>
                    <a:pt x="542290" y="49530"/>
                    <a:pt x="378460" y="59690"/>
                    <a:pt x="266700" y="63500"/>
                  </a:cubicBezTo>
                  <a:cubicBezTo>
                    <a:pt x="176530" y="67310"/>
                    <a:pt x="59690" y="97790"/>
                    <a:pt x="22860" y="82550"/>
                  </a:cubicBezTo>
                  <a:cubicBezTo>
                    <a:pt x="8890" y="77470"/>
                    <a:pt x="0" y="66040"/>
                    <a:pt x="0" y="57150"/>
                  </a:cubicBezTo>
                  <a:cubicBezTo>
                    <a:pt x="0" y="48260"/>
                    <a:pt x="22860" y="31750"/>
                    <a:pt x="22860" y="31750"/>
                  </a:cubicBezTo>
                </a:path>
              </a:pathLst>
            </a:custGeom>
            <a:solidFill>
              <a:srgbClr val="FF3131"/>
            </a:solid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481771" y="6995122"/>
            <a:ext cx="7309883" cy="629775"/>
          </a:xfrm>
          <a:custGeom>
            <a:avLst/>
            <a:gdLst/>
            <a:ahLst/>
            <a:cxnLst/>
            <a:rect l="l" t="t" r="r" b="b"/>
            <a:pathLst>
              <a:path w="7309883" h="629775">
                <a:moveTo>
                  <a:pt x="0" y="0"/>
                </a:moveTo>
                <a:lnTo>
                  <a:pt x="7309883" y="0"/>
                </a:lnTo>
                <a:lnTo>
                  <a:pt x="7309883" y="629774"/>
                </a:lnTo>
                <a:lnTo>
                  <a:pt x="0" y="629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39442" y="2561151"/>
            <a:ext cx="7456685" cy="549903"/>
          </a:xfrm>
          <a:custGeom>
            <a:avLst/>
            <a:gdLst/>
            <a:ahLst/>
            <a:cxnLst/>
            <a:rect l="l" t="t" r="r" b="b"/>
            <a:pathLst>
              <a:path w="7456685" h="549903">
                <a:moveTo>
                  <a:pt x="0" y="0"/>
                </a:moveTo>
                <a:lnTo>
                  <a:pt x="7456685" y="0"/>
                </a:lnTo>
                <a:lnTo>
                  <a:pt x="7456685" y="549903"/>
                </a:lnTo>
                <a:lnTo>
                  <a:pt x="0" y="54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39442" y="4058922"/>
            <a:ext cx="7456685" cy="2252721"/>
          </a:xfrm>
          <a:custGeom>
            <a:avLst/>
            <a:gdLst/>
            <a:ahLst/>
            <a:cxnLst/>
            <a:rect l="l" t="t" r="r" b="b"/>
            <a:pathLst>
              <a:path w="7456685" h="2252721">
                <a:moveTo>
                  <a:pt x="0" y="0"/>
                </a:moveTo>
                <a:lnTo>
                  <a:pt x="7456685" y="0"/>
                </a:lnTo>
                <a:lnTo>
                  <a:pt x="7456685" y="2252721"/>
                </a:lnTo>
                <a:lnTo>
                  <a:pt x="0" y="2252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17" b="-251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39442" y="7196991"/>
            <a:ext cx="7456685" cy="1028700"/>
          </a:xfrm>
          <a:custGeom>
            <a:avLst/>
            <a:gdLst/>
            <a:ahLst/>
            <a:cxnLst/>
            <a:rect l="l" t="t" r="r" b="b"/>
            <a:pathLst>
              <a:path w="7456685" h="1028700">
                <a:moveTo>
                  <a:pt x="0" y="0"/>
                </a:moveTo>
                <a:lnTo>
                  <a:pt x="7456685" y="0"/>
                </a:lnTo>
                <a:lnTo>
                  <a:pt x="745668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596" t="-125659" b="-12109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6871" y="5620871"/>
            <a:ext cx="7394783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공이 벽돌에 충돌했을 때 STATUS의 값을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0으로 바꿔 다시 그려지지 안도록 하는 코드 추가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1771" y="7824371"/>
            <a:ext cx="7309883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위 함수를 DRAW( )함수 안에 추가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39442" y="3327379"/>
            <a:ext cx="7456685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점수를 저장할 변수 초기화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9442" y="6530718"/>
            <a:ext cx="7456685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스코어 TEXT를 캔버스에 그려준다.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9442" y="8287075"/>
            <a:ext cx="7456685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공이 벽돌에 충돌했을 때 스코어변수가 증가하도록 코드 추가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877425" y="8154353"/>
            <a:ext cx="849630" cy="104775"/>
            <a:chOff x="0" y="0"/>
            <a:chExt cx="1132840" cy="139700"/>
          </a:xfrm>
        </p:grpSpPr>
        <p:sp>
          <p:nvSpPr>
            <p:cNvPr id="19" name="Freeform 19"/>
            <p:cNvSpPr/>
            <p:nvPr/>
          </p:nvSpPr>
          <p:spPr>
            <a:xfrm>
              <a:off x="49530" y="50800"/>
              <a:ext cx="1032510" cy="80010"/>
            </a:xfrm>
            <a:custGeom>
              <a:avLst/>
              <a:gdLst/>
              <a:ahLst/>
              <a:cxnLst/>
              <a:rect l="l" t="t" r="r" b="b"/>
              <a:pathLst>
                <a:path w="1032510" h="80010">
                  <a:moveTo>
                    <a:pt x="19050" y="0"/>
                  </a:moveTo>
                  <a:cubicBezTo>
                    <a:pt x="1027430" y="6350"/>
                    <a:pt x="1032510" y="13970"/>
                    <a:pt x="1032510" y="20320"/>
                  </a:cubicBezTo>
                  <a:cubicBezTo>
                    <a:pt x="1032510" y="26670"/>
                    <a:pt x="1023620" y="36830"/>
                    <a:pt x="1017270" y="38100"/>
                  </a:cubicBezTo>
                  <a:cubicBezTo>
                    <a:pt x="1012190" y="39370"/>
                    <a:pt x="1003300" y="36830"/>
                    <a:pt x="999490" y="33020"/>
                  </a:cubicBezTo>
                  <a:cubicBezTo>
                    <a:pt x="995680" y="27940"/>
                    <a:pt x="993140" y="15240"/>
                    <a:pt x="995680" y="10160"/>
                  </a:cubicBezTo>
                  <a:cubicBezTo>
                    <a:pt x="998220" y="5080"/>
                    <a:pt x="1005840" y="0"/>
                    <a:pt x="1010920" y="0"/>
                  </a:cubicBezTo>
                  <a:cubicBezTo>
                    <a:pt x="1017270" y="0"/>
                    <a:pt x="1032510" y="11430"/>
                    <a:pt x="1032510" y="17780"/>
                  </a:cubicBezTo>
                  <a:cubicBezTo>
                    <a:pt x="1032510" y="24130"/>
                    <a:pt x="1027430" y="31750"/>
                    <a:pt x="1013460" y="38100"/>
                  </a:cubicBezTo>
                  <a:cubicBezTo>
                    <a:pt x="933450" y="72390"/>
                    <a:pt x="87630" y="80010"/>
                    <a:pt x="15240" y="38100"/>
                  </a:cubicBezTo>
                  <a:cubicBezTo>
                    <a:pt x="2540" y="30480"/>
                    <a:pt x="0" y="19050"/>
                    <a:pt x="1270" y="12700"/>
                  </a:cubicBezTo>
                  <a:cubicBezTo>
                    <a:pt x="2540" y="7620"/>
                    <a:pt x="19050" y="0"/>
                    <a:pt x="19050" y="0"/>
                  </a:cubicBezTo>
                </a:path>
              </a:pathLst>
            </a:custGeom>
            <a:solidFill>
              <a:srgbClr val="FF3131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09568" y="2617751"/>
            <a:ext cx="7327163" cy="533824"/>
          </a:xfrm>
          <a:custGeom>
            <a:avLst/>
            <a:gdLst/>
            <a:ahLst/>
            <a:cxnLst/>
            <a:rect l="l" t="t" r="r" b="b"/>
            <a:pathLst>
              <a:path w="7327163" h="533824">
                <a:moveTo>
                  <a:pt x="0" y="0"/>
                </a:moveTo>
                <a:lnTo>
                  <a:pt x="7327163" y="0"/>
                </a:lnTo>
                <a:lnTo>
                  <a:pt x="7327163" y="533824"/>
                </a:lnTo>
                <a:lnTo>
                  <a:pt x="0" y="533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3" t="-18849" b="-1346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9568" y="4179895"/>
            <a:ext cx="7327163" cy="1686559"/>
          </a:xfrm>
          <a:custGeom>
            <a:avLst/>
            <a:gdLst/>
            <a:ahLst/>
            <a:cxnLst/>
            <a:rect l="l" t="t" r="r" b="b"/>
            <a:pathLst>
              <a:path w="7327163" h="1686559">
                <a:moveTo>
                  <a:pt x="0" y="0"/>
                </a:moveTo>
                <a:lnTo>
                  <a:pt x="7327163" y="0"/>
                </a:lnTo>
                <a:lnTo>
                  <a:pt x="7327163" y="1686559"/>
                </a:lnTo>
                <a:lnTo>
                  <a:pt x="0" y="1686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9568" y="7286949"/>
            <a:ext cx="7327163" cy="415015"/>
          </a:xfrm>
          <a:custGeom>
            <a:avLst/>
            <a:gdLst/>
            <a:ahLst/>
            <a:cxnLst/>
            <a:rect l="l" t="t" r="r" b="b"/>
            <a:pathLst>
              <a:path w="7327163" h="415015">
                <a:moveTo>
                  <a:pt x="0" y="0"/>
                </a:moveTo>
                <a:lnTo>
                  <a:pt x="7327163" y="0"/>
                </a:lnTo>
                <a:lnTo>
                  <a:pt x="7327163" y="415015"/>
                </a:lnTo>
                <a:lnTo>
                  <a:pt x="0" y="41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96592" y="2372070"/>
            <a:ext cx="7448662" cy="2193905"/>
          </a:xfrm>
          <a:custGeom>
            <a:avLst/>
            <a:gdLst/>
            <a:ahLst/>
            <a:cxnLst/>
            <a:rect l="l" t="t" r="r" b="b"/>
            <a:pathLst>
              <a:path w="7448662" h="2193905">
                <a:moveTo>
                  <a:pt x="0" y="0"/>
                </a:moveTo>
                <a:lnTo>
                  <a:pt x="7448662" y="0"/>
                </a:lnTo>
                <a:lnTo>
                  <a:pt x="7448662" y="2193905"/>
                </a:lnTo>
                <a:lnTo>
                  <a:pt x="0" y="2193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96592" y="5308925"/>
            <a:ext cx="7448662" cy="466708"/>
          </a:xfrm>
          <a:custGeom>
            <a:avLst/>
            <a:gdLst/>
            <a:ahLst/>
            <a:cxnLst/>
            <a:rect l="l" t="t" r="r" b="b"/>
            <a:pathLst>
              <a:path w="7448662" h="466708">
                <a:moveTo>
                  <a:pt x="0" y="0"/>
                </a:moveTo>
                <a:lnTo>
                  <a:pt x="7448662" y="0"/>
                </a:lnTo>
                <a:lnTo>
                  <a:pt x="7448662" y="466708"/>
                </a:lnTo>
                <a:lnTo>
                  <a:pt x="0" y="466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96592" y="6519853"/>
            <a:ext cx="7448662" cy="1631934"/>
          </a:xfrm>
          <a:custGeom>
            <a:avLst/>
            <a:gdLst/>
            <a:ahLst/>
            <a:cxnLst/>
            <a:rect l="l" t="t" r="r" b="b"/>
            <a:pathLst>
              <a:path w="7448662" h="1631934">
                <a:moveTo>
                  <a:pt x="0" y="0"/>
                </a:moveTo>
                <a:lnTo>
                  <a:pt x="7448662" y="0"/>
                </a:lnTo>
                <a:lnTo>
                  <a:pt x="7448662" y="1631934"/>
                </a:lnTo>
                <a:lnTo>
                  <a:pt x="0" y="1631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60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9568" y="3254700"/>
            <a:ext cx="7327163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위 함수를 DRAW( )함수 안에 추가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9568" y="5971229"/>
            <a:ext cx="7327163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모든 벽돌이 파괴되었을 때 승리 메세지를 표시하는 코드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스코어를 증가시켰던 코드 밑에 추가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568" y="7806739"/>
            <a:ext cx="7327163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마우스 이벤트 리스너 생성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6592" y="4621855"/>
            <a:ext cx="744866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패들이 마우스를 따라가도록 코드추가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96592" y="5832783"/>
            <a:ext cx="744866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플레이어의 목숨값을 저장할변수 초기화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96592" y="8208937"/>
            <a:ext cx="744866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남은 생명 TEXT를 캔버스에 그려준다.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4175" y="2459890"/>
            <a:ext cx="9177480" cy="6335111"/>
          </a:xfrm>
          <a:custGeom>
            <a:avLst/>
            <a:gdLst/>
            <a:ahLst/>
            <a:cxnLst/>
            <a:rect l="l" t="t" r="r" b="b"/>
            <a:pathLst>
              <a:path w="9177480" h="6335111">
                <a:moveTo>
                  <a:pt x="0" y="0"/>
                </a:moveTo>
                <a:lnTo>
                  <a:pt x="9177480" y="0"/>
                </a:lnTo>
                <a:lnTo>
                  <a:pt x="9177480" y="6335111"/>
                </a:lnTo>
                <a:lnTo>
                  <a:pt x="0" y="6335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5" r="-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81601" y="5410170"/>
            <a:ext cx="5417335" cy="434552"/>
          </a:xfrm>
          <a:custGeom>
            <a:avLst/>
            <a:gdLst/>
            <a:ahLst/>
            <a:cxnLst/>
            <a:rect l="l" t="t" r="r" b="b"/>
            <a:pathLst>
              <a:path w="5417335" h="434552">
                <a:moveTo>
                  <a:pt x="0" y="0"/>
                </a:moveTo>
                <a:lnTo>
                  <a:pt x="5417335" y="0"/>
                </a:lnTo>
                <a:lnTo>
                  <a:pt x="5417335" y="434552"/>
                </a:lnTo>
                <a:lnTo>
                  <a:pt x="0" y="434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60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81601" y="2393215"/>
            <a:ext cx="5417335" cy="157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공이 바닥에 닿았을때 코드안에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코드를 추가해 목숨이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0이하가 되면 끝나고 아니면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공위치를 처음으로 초기화하는코드를 추가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81601" y="6206048"/>
            <a:ext cx="5417335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위 함수를 DRAW( )함수 안에 추가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2721" y="2433801"/>
            <a:ext cx="7365329" cy="1659288"/>
          </a:xfrm>
          <a:custGeom>
            <a:avLst/>
            <a:gdLst/>
            <a:ahLst/>
            <a:cxnLst/>
            <a:rect l="l" t="t" r="r" b="b"/>
            <a:pathLst>
              <a:path w="7365329" h="1659288">
                <a:moveTo>
                  <a:pt x="0" y="0"/>
                </a:moveTo>
                <a:lnTo>
                  <a:pt x="7365329" y="0"/>
                </a:lnTo>
                <a:lnTo>
                  <a:pt x="7365329" y="1659288"/>
                </a:lnTo>
                <a:lnTo>
                  <a:pt x="0" y="165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2721" y="5108301"/>
            <a:ext cx="7365329" cy="494345"/>
          </a:xfrm>
          <a:custGeom>
            <a:avLst/>
            <a:gdLst/>
            <a:ahLst/>
            <a:cxnLst/>
            <a:rect l="l" t="t" r="r" b="b"/>
            <a:pathLst>
              <a:path w="7365329" h="494345">
                <a:moveTo>
                  <a:pt x="0" y="0"/>
                </a:moveTo>
                <a:lnTo>
                  <a:pt x="7365329" y="0"/>
                </a:lnTo>
                <a:lnTo>
                  <a:pt x="7365329" y="494345"/>
                </a:lnTo>
                <a:lnTo>
                  <a:pt x="0" y="49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47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2721" y="6205737"/>
            <a:ext cx="7365329" cy="1827276"/>
          </a:xfrm>
          <a:custGeom>
            <a:avLst/>
            <a:gdLst/>
            <a:ahLst/>
            <a:cxnLst/>
            <a:rect l="l" t="t" r="r" b="b"/>
            <a:pathLst>
              <a:path w="7365329" h="1827276">
                <a:moveTo>
                  <a:pt x="0" y="0"/>
                </a:moveTo>
                <a:lnTo>
                  <a:pt x="7365329" y="0"/>
                </a:lnTo>
                <a:lnTo>
                  <a:pt x="7365329" y="1827276"/>
                </a:lnTo>
                <a:lnTo>
                  <a:pt x="0" y="1827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69535" y="2710198"/>
            <a:ext cx="5637035" cy="2125002"/>
          </a:xfrm>
          <a:custGeom>
            <a:avLst/>
            <a:gdLst/>
            <a:ahLst/>
            <a:cxnLst/>
            <a:rect l="l" t="t" r="r" b="b"/>
            <a:pathLst>
              <a:path w="5637035" h="2125002">
                <a:moveTo>
                  <a:pt x="0" y="0"/>
                </a:moveTo>
                <a:lnTo>
                  <a:pt x="5637035" y="0"/>
                </a:lnTo>
                <a:lnTo>
                  <a:pt x="5637035" y="2125002"/>
                </a:lnTo>
                <a:lnTo>
                  <a:pt x="0" y="2125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5143500"/>
            <a:ext cx="4453730" cy="3034770"/>
          </a:xfrm>
          <a:custGeom>
            <a:avLst/>
            <a:gdLst/>
            <a:ahLst/>
            <a:cxnLst/>
            <a:rect l="l" t="t" r="r" b="b"/>
            <a:pathLst>
              <a:path w="4453730" h="3034770">
                <a:moveTo>
                  <a:pt x="0" y="0"/>
                </a:moveTo>
                <a:lnTo>
                  <a:pt x="4453730" y="0"/>
                </a:lnTo>
                <a:lnTo>
                  <a:pt x="4453730" y="3034770"/>
                </a:lnTo>
                <a:lnTo>
                  <a:pt x="0" y="3034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597730" y="5143500"/>
            <a:ext cx="2721809" cy="3034770"/>
          </a:xfrm>
          <a:custGeom>
            <a:avLst/>
            <a:gdLst/>
            <a:ahLst/>
            <a:cxnLst/>
            <a:rect l="l" t="t" r="r" b="b"/>
            <a:pathLst>
              <a:path w="2721809" h="3034770">
                <a:moveTo>
                  <a:pt x="0" y="0"/>
                </a:moveTo>
                <a:lnTo>
                  <a:pt x="2721809" y="0"/>
                </a:lnTo>
                <a:lnTo>
                  <a:pt x="2721809" y="3034770"/>
                </a:lnTo>
                <a:lnTo>
                  <a:pt x="0" y="3034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2721" y="4173581"/>
            <a:ext cx="7365329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게임시작 버튼을 만들어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버튼을 누르면 게임이 시작 되도록 만든다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28055" y="2367126"/>
            <a:ext cx="2342076" cy="274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CINFIRM를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활용해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 오버시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확인을 누르면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다시시작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취소를 누르면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뒤로가기 코드 작성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2721" y="5659161"/>
            <a:ext cx="7365329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SECTION태그 START 변수에 저장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2721" y="8111595"/>
            <a:ext cx="7365329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DRAW함수를 버튼이 눌렸을때 실행하도록 하고 SECTION태그의 DISPLAY속성이 NONE으로 변경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8306857"/>
            <a:ext cx="7175539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CSS 작성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851" t="-12679" r="20851" b="126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4" r="311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7099525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8854" r="8854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9705109"/>
            <a:ext cx="18288000" cy="576000"/>
            <a:chOff x="0" y="0"/>
            <a:chExt cx="24384000" cy="768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128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5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256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50489" y="8186651"/>
            <a:ext cx="23400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9" r="-12306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8175823" y="2686132"/>
            <a:ext cx="8429262" cy="2090497"/>
            <a:chOff x="0" y="0"/>
            <a:chExt cx="11239015" cy="278733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11239015" cy="1724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  <a:ea typeface="Arcade Gamer"/>
                </a:rPr>
                <a:t>4-2.핑퐁 게임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139630"/>
              <a:ext cx="1123901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프로젝트 수행 결과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6589" y="3053341"/>
            <a:ext cx="7351610" cy="2339149"/>
          </a:xfrm>
          <a:custGeom>
            <a:avLst/>
            <a:gdLst/>
            <a:ahLst/>
            <a:cxnLst/>
            <a:rect l="l" t="t" r="r" b="b"/>
            <a:pathLst>
              <a:path w="7351610" h="2339149">
                <a:moveTo>
                  <a:pt x="0" y="0"/>
                </a:moveTo>
                <a:lnTo>
                  <a:pt x="7351610" y="0"/>
                </a:lnTo>
                <a:lnTo>
                  <a:pt x="7351610" y="2339149"/>
                </a:lnTo>
                <a:lnTo>
                  <a:pt x="0" y="2339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6589" y="5588626"/>
            <a:ext cx="7351610" cy="2978521"/>
          </a:xfrm>
          <a:custGeom>
            <a:avLst/>
            <a:gdLst/>
            <a:ahLst/>
            <a:cxnLst/>
            <a:rect l="l" t="t" r="r" b="b"/>
            <a:pathLst>
              <a:path w="7351610" h="2978521">
                <a:moveTo>
                  <a:pt x="0" y="0"/>
                </a:moveTo>
                <a:lnTo>
                  <a:pt x="7351610" y="0"/>
                </a:lnTo>
                <a:lnTo>
                  <a:pt x="7351610" y="2978521"/>
                </a:lnTo>
                <a:lnTo>
                  <a:pt x="0" y="2978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97325" y="3793656"/>
            <a:ext cx="7742367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&lt;CANVAS&gt; 로 게임의 전체적인 창을 생성해주고 높이와 넓이를 설정해주고 SCRIP를 적용하기위해 ID를 지정해준다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62645" y="6453364"/>
            <a:ext cx="6595677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게임창 밑에 따로 조작법을 따로 설명함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가독성을 높이기위하여 플레이어 1과 2사이에 공백을 넣음으로서 구분지어놓음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7200" y="2090420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33579" y="2539951"/>
            <a:ext cx="6645061" cy="626169"/>
          </a:xfrm>
          <a:custGeom>
            <a:avLst/>
            <a:gdLst/>
            <a:ahLst/>
            <a:cxnLst/>
            <a:rect l="l" t="t" r="r" b="b"/>
            <a:pathLst>
              <a:path w="6645061" h="626169">
                <a:moveTo>
                  <a:pt x="0" y="0"/>
                </a:moveTo>
                <a:lnTo>
                  <a:pt x="6645061" y="0"/>
                </a:lnTo>
                <a:lnTo>
                  <a:pt x="6645061" y="626169"/>
                </a:lnTo>
                <a:lnTo>
                  <a:pt x="0" y="62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1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12605" y="3737613"/>
            <a:ext cx="4747694" cy="671784"/>
          </a:xfrm>
          <a:custGeom>
            <a:avLst/>
            <a:gdLst/>
            <a:ahLst/>
            <a:cxnLst/>
            <a:rect l="l" t="t" r="r" b="b"/>
            <a:pathLst>
              <a:path w="4747694" h="671784">
                <a:moveTo>
                  <a:pt x="0" y="0"/>
                </a:moveTo>
                <a:lnTo>
                  <a:pt x="4747695" y="0"/>
                </a:lnTo>
                <a:lnTo>
                  <a:pt x="4747695" y="671784"/>
                </a:lnTo>
                <a:lnTo>
                  <a:pt x="0" y="671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66" r="-3680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96206" y="4857072"/>
            <a:ext cx="3524493" cy="3763712"/>
          </a:xfrm>
          <a:custGeom>
            <a:avLst/>
            <a:gdLst/>
            <a:ahLst/>
            <a:cxnLst/>
            <a:rect l="l" t="t" r="r" b="b"/>
            <a:pathLst>
              <a:path w="3524493" h="3763712">
                <a:moveTo>
                  <a:pt x="0" y="0"/>
                </a:moveTo>
                <a:lnTo>
                  <a:pt x="3524493" y="0"/>
                </a:lnTo>
                <a:lnTo>
                  <a:pt x="3524493" y="3763712"/>
                </a:lnTo>
                <a:lnTo>
                  <a:pt x="0" y="3763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45390" y="5270850"/>
            <a:ext cx="3815462" cy="2142741"/>
          </a:xfrm>
          <a:custGeom>
            <a:avLst/>
            <a:gdLst/>
            <a:ahLst/>
            <a:cxnLst/>
            <a:rect l="l" t="t" r="r" b="b"/>
            <a:pathLst>
              <a:path w="3815462" h="2142741">
                <a:moveTo>
                  <a:pt x="0" y="0"/>
                </a:moveTo>
                <a:lnTo>
                  <a:pt x="3815462" y="0"/>
                </a:lnTo>
                <a:lnTo>
                  <a:pt x="3815462" y="2142742"/>
                </a:lnTo>
                <a:lnTo>
                  <a:pt x="0" y="214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05242" y="2473276"/>
            <a:ext cx="6984662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GETCONTEXT메서드를 사용하여 캔버스위에 2차원 그래픽을 그릴수있게 선언함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05242" y="3670938"/>
            <a:ext cx="6758262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플레이어가 움직일 패들을 선언해준다 색깔을 넣어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플레이어1과 플레이어2 를 구분한다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8640" y="7910541"/>
            <a:ext cx="4748960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각 패들의 크기와 위치를 설정해준다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7200" y="2090420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85726" y="2584463"/>
            <a:ext cx="13376730" cy="3842019"/>
          </a:xfrm>
          <a:custGeom>
            <a:avLst/>
            <a:gdLst/>
            <a:ahLst/>
            <a:cxnLst/>
            <a:rect l="l" t="t" r="r" b="b"/>
            <a:pathLst>
              <a:path w="13376730" h="3842019">
                <a:moveTo>
                  <a:pt x="0" y="0"/>
                </a:moveTo>
                <a:lnTo>
                  <a:pt x="13376731" y="0"/>
                </a:lnTo>
                <a:lnTo>
                  <a:pt x="13376731" y="3842019"/>
                </a:lnTo>
                <a:lnTo>
                  <a:pt x="0" y="3842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39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89174" y="6995350"/>
            <a:ext cx="10097294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패들을 그리는 함수 먼저 선언한 패들의 색상을 넣어준다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패들의 높이와 넢이X축과 Y축을 설정해 사각형으로 만들어준다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7200" y="2090420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17555" y="2478544"/>
            <a:ext cx="6511841" cy="3123511"/>
          </a:xfrm>
          <a:custGeom>
            <a:avLst/>
            <a:gdLst/>
            <a:ahLst/>
            <a:cxnLst/>
            <a:rect l="l" t="t" r="r" b="b"/>
            <a:pathLst>
              <a:path w="6511841" h="3123511">
                <a:moveTo>
                  <a:pt x="0" y="0"/>
                </a:moveTo>
                <a:lnTo>
                  <a:pt x="6511841" y="0"/>
                </a:lnTo>
                <a:lnTo>
                  <a:pt x="6511841" y="3123511"/>
                </a:lnTo>
                <a:lnTo>
                  <a:pt x="0" y="3123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2788656"/>
            <a:ext cx="7429348" cy="5745036"/>
          </a:xfrm>
          <a:custGeom>
            <a:avLst/>
            <a:gdLst/>
            <a:ahLst/>
            <a:cxnLst/>
            <a:rect l="l" t="t" r="r" b="b"/>
            <a:pathLst>
              <a:path w="7429348" h="5745036">
                <a:moveTo>
                  <a:pt x="0" y="0"/>
                </a:moveTo>
                <a:lnTo>
                  <a:pt x="7429348" y="0"/>
                </a:lnTo>
                <a:lnTo>
                  <a:pt x="7429348" y="5745036"/>
                </a:lnTo>
                <a:lnTo>
                  <a:pt x="0" y="574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7555" y="6051379"/>
            <a:ext cx="7015987" cy="23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CONSOLE.LOG 로 누른키의 코드를 뽑아내고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키마다 업다운을 선언해 넣어준다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21EF80"/>
              </a:solidFill>
              <a:ea typeface="Arcade Gamer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Switch / case 문을 사용하여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패들이 게임판(캔버스)에 상단 혹은 하단을 넘어가지않으면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이동하게 만든다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49189" y="3795706"/>
            <a:ext cx="4957166" cy="2538002"/>
            <a:chOff x="0" y="-2197"/>
            <a:chExt cx="1143604" cy="585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3604" cy="583313"/>
            </a:xfrm>
            <a:custGeom>
              <a:avLst/>
              <a:gdLst/>
              <a:ahLst/>
              <a:cxnLst/>
              <a:rect l="l" t="t" r="r" b="b"/>
              <a:pathLst>
                <a:path w="1143604" h="583313">
                  <a:moveTo>
                    <a:pt x="31235" y="0"/>
                  </a:moveTo>
                  <a:lnTo>
                    <a:pt x="1112369" y="0"/>
                  </a:lnTo>
                  <a:cubicBezTo>
                    <a:pt x="1120653" y="0"/>
                    <a:pt x="1128598" y="3291"/>
                    <a:pt x="1134455" y="9149"/>
                  </a:cubicBezTo>
                  <a:cubicBezTo>
                    <a:pt x="1140313" y="15006"/>
                    <a:pt x="1143604" y="22951"/>
                    <a:pt x="1143604" y="31235"/>
                  </a:cubicBezTo>
                  <a:lnTo>
                    <a:pt x="1143604" y="552078"/>
                  </a:lnTo>
                  <a:cubicBezTo>
                    <a:pt x="1143604" y="560362"/>
                    <a:pt x="1140313" y="568307"/>
                    <a:pt x="1134455" y="574164"/>
                  </a:cubicBezTo>
                  <a:cubicBezTo>
                    <a:pt x="1128598" y="580022"/>
                    <a:pt x="1120653" y="583313"/>
                    <a:pt x="1112369" y="583313"/>
                  </a:cubicBezTo>
                  <a:lnTo>
                    <a:pt x="31235" y="583313"/>
                  </a:lnTo>
                  <a:cubicBezTo>
                    <a:pt x="22951" y="583313"/>
                    <a:pt x="15006" y="580022"/>
                    <a:pt x="9149" y="574164"/>
                  </a:cubicBezTo>
                  <a:cubicBezTo>
                    <a:pt x="3291" y="568307"/>
                    <a:pt x="0" y="560362"/>
                    <a:pt x="0" y="552078"/>
                  </a:cubicBezTo>
                  <a:lnTo>
                    <a:pt x="0" y="31235"/>
                  </a:lnTo>
                  <a:cubicBezTo>
                    <a:pt x="0" y="22951"/>
                    <a:pt x="3291" y="15006"/>
                    <a:pt x="9149" y="9149"/>
                  </a:cubicBezTo>
                  <a:cubicBezTo>
                    <a:pt x="15006" y="3291"/>
                    <a:pt x="22951" y="0"/>
                    <a:pt x="31235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197"/>
              <a:ext cx="1143604" cy="5855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6859"/>
                </a:lnSpc>
              </a:pPr>
              <a:r>
                <a:rPr lang="en-US" sz="4899" b="1" dirty="0">
                  <a:solidFill>
                    <a:srgbClr val="000000"/>
                  </a:solidFill>
                  <a:latin typeface="Agency FB" panose="020B0503020202020204" pitchFamily="34" charset="0"/>
                  <a:ea typeface="Arcade Gamer"/>
                </a:rPr>
                <a:t>Main Web Page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3018" y="1059984"/>
            <a:ext cx="3457258" cy="1574905"/>
            <a:chOff x="0" y="-66675"/>
            <a:chExt cx="1688553" cy="769196"/>
          </a:xfrm>
        </p:grpSpPr>
        <p:sp>
          <p:nvSpPr>
            <p:cNvPr id="6" name="Freeform 6"/>
            <p:cNvSpPr/>
            <p:nvPr/>
          </p:nvSpPr>
          <p:spPr>
            <a:xfrm>
              <a:off x="0" y="-50487"/>
              <a:ext cx="1688553" cy="702521"/>
            </a:xfrm>
            <a:custGeom>
              <a:avLst/>
              <a:gdLst/>
              <a:ahLst/>
              <a:cxnLst/>
              <a:rect l="l" t="t" r="r" b="b"/>
              <a:pathLst>
                <a:path w="1688553" h="702521">
                  <a:moveTo>
                    <a:pt x="44786" y="0"/>
                  </a:moveTo>
                  <a:lnTo>
                    <a:pt x="1643767" y="0"/>
                  </a:lnTo>
                  <a:cubicBezTo>
                    <a:pt x="1655645" y="0"/>
                    <a:pt x="1667036" y="4719"/>
                    <a:pt x="1675436" y="13118"/>
                  </a:cubicBezTo>
                  <a:cubicBezTo>
                    <a:pt x="1683835" y="21517"/>
                    <a:pt x="1688553" y="32908"/>
                    <a:pt x="1688553" y="44786"/>
                  </a:cubicBezTo>
                  <a:lnTo>
                    <a:pt x="1688553" y="657735"/>
                  </a:lnTo>
                  <a:cubicBezTo>
                    <a:pt x="1688553" y="669613"/>
                    <a:pt x="1683835" y="681005"/>
                    <a:pt x="1675436" y="689404"/>
                  </a:cubicBezTo>
                  <a:cubicBezTo>
                    <a:pt x="1667036" y="697803"/>
                    <a:pt x="1655645" y="702521"/>
                    <a:pt x="1643767" y="702521"/>
                  </a:cubicBezTo>
                  <a:lnTo>
                    <a:pt x="44786" y="702521"/>
                  </a:lnTo>
                  <a:cubicBezTo>
                    <a:pt x="32908" y="702521"/>
                    <a:pt x="21517" y="697803"/>
                    <a:pt x="13118" y="689404"/>
                  </a:cubicBezTo>
                  <a:cubicBezTo>
                    <a:pt x="4719" y="681005"/>
                    <a:pt x="0" y="669613"/>
                    <a:pt x="0" y="657735"/>
                  </a:cubicBezTo>
                  <a:lnTo>
                    <a:pt x="0" y="44786"/>
                  </a:lnTo>
                  <a:cubicBezTo>
                    <a:pt x="0" y="32908"/>
                    <a:pt x="4719" y="21517"/>
                    <a:pt x="13118" y="13118"/>
                  </a:cubicBezTo>
                  <a:cubicBezTo>
                    <a:pt x="21517" y="4719"/>
                    <a:pt x="32908" y="0"/>
                    <a:pt x="44786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688553" cy="76919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dirty="0">
                  <a:solidFill>
                    <a:srgbClr val="000000"/>
                  </a:solidFill>
                  <a:latin typeface="Agency FB" panose="020B0503020202020204" pitchFamily="34" charset="0"/>
                </a:rPr>
                <a:t>Gmae_2</a:t>
              </a:r>
            </a:p>
            <a:p>
              <a:pPr algn="ctr">
                <a:lnSpc>
                  <a:spcPts val="2799"/>
                </a:lnSpc>
              </a:pPr>
              <a:r>
                <a:rPr lang="ko-KR" altLang="en-US" sz="1999" dirty="0">
                  <a:solidFill>
                    <a:srgbClr val="000000"/>
                  </a:solidFill>
                  <a:latin typeface="Agency FB" panose="020B0503020202020204" pitchFamily="34" charset="0"/>
                  <a:ea typeface="Arcade Gamer"/>
                </a:rPr>
                <a:t>핑퐁게임</a:t>
              </a:r>
              <a:endParaRPr lang="en-US" sz="1999" dirty="0">
                <a:solidFill>
                  <a:srgbClr val="000000"/>
                </a:solidFill>
                <a:latin typeface="Agency FB" panose="020B0503020202020204" pitchFamily="34" charset="0"/>
                <a:ea typeface="Arcade Gamer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79332" y="7340515"/>
            <a:ext cx="3628266" cy="1580931"/>
            <a:chOff x="0" y="0"/>
            <a:chExt cx="1772075" cy="7721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72075" cy="772140"/>
            </a:xfrm>
            <a:custGeom>
              <a:avLst/>
              <a:gdLst/>
              <a:ahLst/>
              <a:cxnLst/>
              <a:rect l="l" t="t" r="r" b="b"/>
              <a:pathLst>
                <a:path w="1772075" h="772140">
                  <a:moveTo>
                    <a:pt x="42676" y="0"/>
                  </a:moveTo>
                  <a:lnTo>
                    <a:pt x="1729399" y="0"/>
                  </a:lnTo>
                  <a:cubicBezTo>
                    <a:pt x="1740717" y="0"/>
                    <a:pt x="1751572" y="4496"/>
                    <a:pt x="1759575" y="12499"/>
                  </a:cubicBezTo>
                  <a:cubicBezTo>
                    <a:pt x="1767579" y="20503"/>
                    <a:pt x="1772075" y="31357"/>
                    <a:pt x="1772075" y="42676"/>
                  </a:cubicBezTo>
                  <a:lnTo>
                    <a:pt x="1772075" y="729464"/>
                  </a:lnTo>
                  <a:cubicBezTo>
                    <a:pt x="1772075" y="753033"/>
                    <a:pt x="1752968" y="772140"/>
                    <a:pt x="1729399" y="772140"/>
                  </a:cubicBezTo>
                  <a:lnTo>
                    <a:pt x="42676" y="772140"/>
                  </a:lnTo>
                  <a:cubicBezTo>
                    <a:pt x="19107" y="772140"/>
                    <a:pt x="0" y="753033"/>
                    <a:pt x="0" y="729464"/>
                  </a:cubicBezTo>
                  <a:lnTo>
                    <a:pt x="0" y="42676"/>
                  </a:lnTo>
                  <a:cubicBezTo>
                    <a:pt x="0" y="19107"/>
                    <a:pt x="19107" y="0"/>
                    <a:pt x="42676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772075" cy="84834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Agency FB" panose="020B0503020202020204" pitchFamily="34" charset="0"/>
                </a:rPr>
                <a:t>Game_4</a:t>
              </a:r>
            </a:p>
            <a:p>
              <a:pPr algn="ctr">
                <a:lnSpc>
                  <a:spcPts val="2800"/>
                </a:lnSpc>
              </a:pPr>
              <a:r>
                <a:rPr lang="ko-KR" altLang="en-US" sz="2000" dirty="0">
                  <a:solidFill>
                    <a:srgbClr val="000000"/>
                  </a:solidFill>
                  <a:latin typeface="Agency FB" panose="020B0503020202020204" pitchFamily="34" charset="0"/>
                  <a:ea typeface="Arcade Gamer"/>
                </a:rPr>
                <a:t>뱀 게임</a:t>
              </a:r>
              <a:endParaRPr lang="en-US" sz="2000" dirty="0">
                <a:solidFill>
                  <a:srgbClr val="000000"/>
                </a:solidFill>
                <a:latin typeface="Agency FB" panose="020B0503020202020204" pitchFamily="34" charset="0"/>
                <a:ea typeface="Arcade Gamer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3616895" y="6333708"/>
            <a:ext cx="1676570" cy="1006807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AutoShape 12"/>
          <p:cNvSpPr/>
          <p:nvPr/>
        </p:nvSpPr>
        <p:spPr>
          <a:xfrm flipV="1">
            <a:off x="13341789" y="2529779"/>
            <a:ext cx="1599858" cy="127545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flipH="1">
            <a:off x="8833089" y="6333708"/>
            <a:ext cx="1865191" cy="1006807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4" name="Group 14"/>
          <p:cNvGrpSpPr/>
          <p:nvPr/>
        </p:nvGrpSpPr>
        <p:grpSpPr>
          <a:xfrm>
            <a:off x="7036215" y="1196499"/>
            <a:ext cx="2840009" cy="1340821"/>
            <a:chOff x="0" y="0"/>
            <a:chExt cx="1387084" cy="6548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87084" cy="654868"/>
            </a:xfrm>
            <a:custGeom>
              <a:avLst/>
              <a:gdLst/>
              <a:ahLst/>
              <a:cxnLst/>
              <a:rect l="l" t="t" r="r" b="b"/>
              <a:pathLst>
                <a:path w="1387084" h="654868">
                  <a:moveTo>
                    <a:pt x="54520" y="0"/>
                  </a:moveTo>
                  <a:lnTo>
                    <a:pt x="1332563" y="0"/>
                  </a:lnTo>
                  <a:cubicBezTo>
                    <a:pt x="1362674" y="0"/>
                    <a:pt x="1387084" y="24410"/>
                    <a:pt x="1387084" y="54520"/>
                  </a:cubicBezTo>
                  <a:lnTo>
                    <a:pt x="1387084" y="600348"/>
                  </a:lnTo>
                  <a:cubicBezTo>
                    <a:pt x="1387084" y="630458"/>
                    <a:pt x="1362674" y="654868"/>
                    <a:pt x="1332563" y="654868"/>
                  </a:cubicBezTo>
                  <a:lnTo>
                    <a:pt x="54520" y="654868"/>
                  </a:lnTo>
                  <a:cubicBezTo>
                    <a:pt x="24410" y="654868"/>
                    <a:pt x="0" y="630458"/>
                    <a:pt x="0" y="600348"/>
                  </a:cubicBezTo>
                  <a:lnTo>
                    <a:pt x="0" y="54520"/>
                  </a:lnTo>
                  <a:cubicBezTo>
                    <a:pt x="0" y="24410"/>
                    <a:pt x="24410" y="0"/>
                    <a:pt x="545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387084" cy="72154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dirty="0">
                  <a:solidFill>
                    <a:srgbClr val="000000"/>
                  </a:solidFill>
                  <a:latin typeface="Agency FB" panose="020B0503020202020204" pitchFamily="34" charset="0"/>
                </a:rPr>
                <a:t>Game_1</a:t>
              </a:r>
            </a:p>
            <a:p>
              <a:pPr algn="ctr">
                <a:lnSpc>
                  <a:spcPts val="2799"/>
                </a:lnSpc>
              </a:pPr>
              <a:r>
                <a:rPr lang="ko-KR" altLang="en-US" sz="1999" dirty="0">
                  <a:solidFill>
                    <a:srgbClr val="000000"/>
                  </a:solidFill>
                  <a:latin typeface="Agency FB" panose="020B0503020202020204" pitchFamily="34" charset="0"/>
                  <a:ea typeface="Arcade Gamer"/>
                </a:rPr>
                <a:t>벽돌 부시기</a:t>
              </a:r>
              <a:endParaRPr lang="en-US" sz="1999" dirty="0">
                <a:solidFill>
                  <a:srgbClr val="000000"/>
                </a:solidFill>
                <a:latin typeface="Agency FB" panose="020B0503020202020204" pitchFamily="34" charset="0"/>
                <a:ea typeface="Arcade Gamer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 flipH="1" flipV="1">
            <a:off x="9231686" y="2537320"/>
            <a:ext cx="1466594" cy="1267909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8" name="Group 18"/>
          <p:cNvGrpSpPr/>
          <p:nvPr/>
        </p:nvGrpSpPr>
        <p:grpSpPr>
          <a:xfrm>
            <a:off x="7193331" y="7184498"/>
            <a:ext cx="3279515" cy="2072729"/>
            <a:chOff x="0" y="-76200"/>
            <a:chExt cx="1601742" cy="10123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01742" cy="936138"/>
            </a:xfrm>
            <a:custGeom>
              <a:avLst/>
              <a:gdLst/>
              <a:ahLst/>
              <a:cxnLst/>
              <a:rect l="l" t="t" r="r" b="b"/>
              <a:pathLst>
                <a:path w="1601742" h="936138">
                  <a:moveTo>
                    <a:pt x="47214" y="0"/>
                  </a:moveTo>
                  <a:lnTo>
                    <a:pt x="1554528" y="0"/>
                  </a:lnTo>
                  <a:cubicBezTo>
                    <a:pt x="1567050" y="0"/>
                    <a:pt x="1579059" y="4974"/>
                    <a:pt x="1587913" y="13829"/>
                  </a:cubicBezTo>
                  <a:cubicBezTo>
                    <a:pt x="1596768" y="22683"/>
                    <a:pt x="1601742" y="34692"/>
                    <a:pt x="1601742" y="47214"/>
                  </a:cubicBezTo>
                  <a:lnTo>
                    <a:pt x="1601742" y="888924"/>
                  </a:lnTo>
                  <a:cubicBezTo>
                    <a:pt x="1601742" y="914999"/>
                    <a:pt x="1580604" y="936138"/>
                    <a:pt x="1554528" y="936138"/>
                  </a:cubicBezTo>
                  <a:lnTo>
                    <a:pt x="47214" y="936138"/>
                  </a:lnTo>
                  <a:cubicBezTo>
                    <a:pt x="21138" y="936138"/>
                    <a:pt x="0" y="914999"/>
                    <a:pt x="0" y="888924"/>
                  </a:cubicBezTo>
                  <a:lnTo>
                    <a:pt x="0" y="47214"/>
                  </a:lnTo>
                  <a:cubicBezTo>
                    <a:pt x="0" y="21138"/>
                    <a:pt x="21138" y="0"/>
                    <a:pt x="47214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1601742" cy="101233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Agency FB" panose="020B0503020202020204" pitchFamily="34" charset="0"/>
                </a:rPr>
                <a:t>Game_3</a:t>
              </a:r>
            </a:p>
            <a:p>
              <a:pPr algn="ctr">
                <a:lnSpc>
                  <a:spcPts val="2800"/>
                </a:lnSpc>
              </a:pPr>
              <a:r>
                <a:rPr lang="ko-KR" altLang="en-US" sz="2000" dirty="0" err="1">
                  <a:solidFill>
                    <a:srgbClr val="000000"/>
                  </a:solidFill>
                  <a:latin typeface="Agency FB" panose="020B0503020202020204" pitchFamily="34" charset="0"/>
                  <a:ea typeface="Arcade Gamer"/>
                </a:rPr>
                <a:t>테트리스</a:t>
              </a:r>
              <a:endParaRPr lang="en-US" sz="2000" dirty="0">
                <a:solidFill>
                  <a:srgbClr val="000000"/>
                </a:solidFill>
                <a:latin typeface="Agency FB" panose="020B0503020202020204" pitchFamily="34" charset="0"/>
                <a:ea typeface="Arcade Gamer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4700" y="1028700"/>
            <a:ext cx="4919047" cy="8257729"/>
            <a:chOff x="0" y="0"/>
            <a:chExt cx="1295552" cy="21748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5552" cy="2174875"/>
            </a:xfrm>
            <a:custGeom>
              <a:avLst/>
              <a:gdLst/>
              <a:ahLst/>
              <a:cxnLst/>
              <a:rect l="l" t="t" r="r" b="b"/>
              <a:pathLst>
                <a:path w="1295552" h="2174875">
                  <a:moveTo>
                    <a:pt x="77119" y="0"/>
                  </a:moveTo>
                  <a:lnTo>
                    <a:pt x="1218432" y="0"/>
                  </a:lnTo>
                  <a:cubicBezTo>
                    <a:pt x="1261024" y="0"/>
                    <a:pt x="1295552" y="34528"/>
                    <a:pt x="1295552" y="77119"/>
                  </a:cubicBezTo>
                  <a:lnTo>
                    <a:pt x="1295552" y="2097756"/>
                  </a:lnTo>
                  <a:cubicBezTo>
                    <a:pt x="1295552" y="2118209"/>
                    <a:pt x="1287426" y="2137825"/>
                    <a:pt x="1272964" y="2152287"/>
                  </a:cubicBezTo>
                  <a:cubicBezTo>
                    <a:pt x="1258501" y="2166750"/>
                    <a:pt x="1238885" y="2174875"/>
                    <a:pt x="1218432" y="2174875"/>
                  </a:cubicBezTo>
                  <a:lnTo>
                    <a:pt x="77119" y="2174875"/>
                  </a:lnTo>
                  <a:cubicBezTo>
                    <a:pt x="34528" y="2174875"/>
                    <a:pt x="0" y="2140347"/>
                    <a:pt x="0" y="2097756"/>
                  </a:cubicBezTo>
                  <a:lnTo>
                    <a:pt x="0" y="77119"/>
                  </a:lnTo>
                  <a:cubicBezTo>
                    <a:pt x="0" y="34528"/>
                    <a:pt x="34528" y="0"/>
                    <a:pt x="7711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295552" cy="22034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79146" y="5556247"/>
            <a:ext cx="3029253" cy="2285709"/>
          </a:xfrm>
          <a:custGeom>
            <a:avLst/>
            <a:gdLst/>
            <a:ahLst/>
            <a:cxnLst/>
            <a:rect l="l" t="t" r="r" b="b"/>
            <a:pathLst>
              <a:path w="3029253" h="2285709">
                <a:moveTo>
                  <a:pt x="0" y="0"/>
                </a:moveTo>
                <a:lnTo>
                  <a:pt x="3029253" y="0"/>
                </a:lnTo>
                <a:lnTo>
                  <a:pt x="3029253" y="2285709"/>
                </a:lnTo>
                <a:lnTo>
                  <a:pt x="0" y="2285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417048" y="1863561"/>
            <a:ext cx="4014352" cy="1593796"/>
            <a:chOff x="0" y="0"/>
            <a:chExt cx="5352469" cy="212506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535246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cade Gamer"/>
                  <a:ea typeface="Arcade Gamer"/>
                </a:rPr>
                <a:t>1-1 프로젝트 주제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91493"/>
              <a:ext cx="5352469" cy="1033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  <a:ea typeface="Arcade Gamer"/>
                </a:rPr>
                <a:t> React를 이용한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  <a:ea typeface="Arcade Gamer"/>
                </a:rPr>
                <a:t>Web Game 웹페이지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448303" y="6920291"/>
            <a:ext cx="4044919" cy="1456171"/>
          </a:xfrm>
          <a:custGeom>
            <a:avLst/>
            <a:gdLst/>
            <a:ahLst/>
            <a:cxnLst/>
            <a:rect l="l" t="t" r="r" b="b"/>
            <a:pathLst>
              <a:path w="4044919" h="1456171">
                <a:moveTo>
                  <a:pt x="0" y="0"/>
                </a:moveTo>
                <a:lnTo>
                  <a:pt x="4044919" y="0"/>
                </a:lnTo>
                <a:lnTo>
                  <a:pt x="4044919" y="1456171"/>
                </a:lnTo>
                <a:lnTo>
                  <a:pt x="0" y="145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AutoShape 29"/>
          <p:cNvSpPr/>
          <p:nvPr/>
        </p:nvSpPr>
        <p:spPr>
          <a:xfrm>
            <a:off x="9231686" y="2537320"/>
            <a:ext cx="1466594" cy="1267909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0" name="AutoShape 30"/>
          <p:cNvSpPr/>
          <p:nvPr/>
        </p:nvSpPr>
        <p:spPr>
          <a:xfrm flipH="1">
            <a:off x="13341789" y="2529779"/>
            <a:ext cx="1599858" cy="127545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AutoShape 31"/>
          <p:cNvSpPr/>
          <p:nvPr/>
        </p:nvSpPr>
        <p:spPr>
          <a:xfrm flipH="1" flipV="1">
            <a:off x="13616895" y="6333708"/>
            <a:ext cx="1676570" cy="1006807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AutoShape 32"/>
          <p:cNvSpPr/>
          <p:nvPr/>
        </p:nvSpPr>
        <p:spPr>
          <a:xfrm flipV="1">
            <a:off x="8833089" y="6333708"/>
            <a:ext cx="1865191" cy="1006807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TextBox 33"/>
          <p:cNvSpPr txBox="1"/>
          <p:nvPr/>
        </p:nvSpPr>
        <p:spPr>
          <a:xfrm>
            <a:off x="7929874" y="6469917"/>
            <a:ext cx="2603624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3281" b="1" dirty="0">
                <a:solidFill>
                  <a:srgbClr val="FFFFFF"/>
                </a:solidFill>
                <a:latin typeface="Agency FB" panose="020B0503020202020204" pitchFamily="34" charset="0"/>
              </a:rPr>
              <a:t>REACT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994612" y="2973450"/>
            <a:ext cx="2446905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3281" b="1" dirty="0">
                <a:solidFill>
                  <a:srgbClr val="FFFFFF"/>
                </a:solidFill>
                <a:latin typeface="Agency FB" panose="020B0503020202020204" pitchFamily="34" charset="0"/>
              </a:rPr>
              <a:t>REACT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658511" y="3069769"/>
            <a:ext cx="2429336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3281" b="1" dirty="0">
                <a:solidFill>
                  <a:srgbClr val="FFFFFF"/>
                </a:solidFill>
                <a:latin typeface="Agency FB" panose="020B0503020202020204" pitchFamily="34" charset="0"/>
              </a:rPr>
              <a:t>REACT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806980" y="6550773"/>
            <a:ext cx="2673277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3281" b="1" dirty="0">
                <a:solidFill>
                  <a:srgbClr val="FFFFFF"/>
                </a:solidFill>
                <a:latin typeface="Agency FB" panose="020B0503020202020204" pitchFamily="34" charset="0"/>
              </a:rPr>
              <a:t>REACT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7200" y="2090420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0315" y="2635270"/>
            <a:ext cx="6132204" cy="1095036"/>
          </a:xfrm>
          <a:custGeom>
            <a:avLst/>
            <a:gdLst/>
            <a:ahLst/>
            <a:cxnLst/>
            <a:rect l="l" t="t" r="r" b="b"/>
            <a:pathLst>
              <a:path w="6132204" h="1095036">
                <a:moveTo>
                  <a:pt x="0" y="0"/>
                </a:moveTo>
                <a:lnTo>
                  <a:pt x="6132205" y="0"/>
                </a:lnTo>
                <a:lnTo>
                  <a:pt x="6132205" y="1095036"/>
                </a:lnTo>
                <a:lnTo>
                  <a:pt x="0" y="109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39736" y="4152744"/>
            <a:ext cx="5242784" cy="2136125"/>
          </a:xfrm>
          <a:custGeom>
            <a:avLst/>
            <a:gdLst/>
            <a:ahLst/>
            <a:cxnLst/>
            <a:rect l="l" t="t" r="r" b="b"/>
            <a:pathLst>
              <a:path w="5242784" h="2136125">
                <a:moveTo>
                  <a:pt x="0" y="0"/>
                </a:moveTo>
                <a:lnTo>
                  <a:pt x="5242784" y="0"/>
                </a:lnTo>
                <a:lnTo>
                  <a:pt x="5242784" y="2136125"/>
                </a:lnTo>
                <a:lnTo>
                  <a:pt x="0" y="213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5215" y="6711307"/>
            <a:ext cx="6384793" cy="1970769"/>
          </a:xfrm>
          <a:custGeom>
            <a:avLst/>
            <a:gdLst/>
            <a:ahLst/>
            <a:cxnLst/>
            <a:rect l="l" t="t" r="r" b="b"/>
            <a:pathLst>
              <a:path w="6384793" h="1970769">
                <a:moveTo>
                  <a:pt x="0" y="0"/>
                </a:moveTo>
                <a:lnTo>
                  <a:pt x="6384793" y="0"/>
                </a:lnTo>
                <a:lnTo>
                  <a:pt x="6384793" y="1970768"/>
                </a:lnTo>
                <a:lnTo>
                  <a:pt x="0" y="1970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2592" y="2948791"/>
            <a:ext cx="7533055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공의 색을 선언하고 반지름을 선언하여 공의 크기를 조정해준다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5392" y="4207361"/>
            <a:ext cx="3879727" cy="196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공의 속도를 나타내는 변수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21EF80"/>
              </a:solidFill>
              <a:ea typeface="Arcade Gamer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공의 최초위치를 지정하는변수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21EF80"/>
              </a:solidFill>
              <a:ea typeface="Arcade Gamer"/>
            </a:endParaRP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공의 움직임을 나타내는변수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79791" y="7267431"/>
            <a:ext cx="8127355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공의 색상을 불러와주고 공의 중심부에서 원을 그린 후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색상을 채운다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7200" y="2090420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8028" y="2480941"/>
            <a:ext cx="5392942" cy="6360466"/>
          </a:xfrm>
          <a:custGeom>
            <a:avLst/>
            <a:gdLst/>
            <a:ahLst/>
            <a:cxnLst/>
            <a:rect l="l" t="t" r="r" b="b"/>
            <a:pathLst>
              <a:path w="5392942" h="6360466">
                <a:moveTo>
                  <a:pt x="0" y="0"/>
                </a:moveTo>
                <a:lnTo>
                  <a:pt x="5392942" y="0"/>
                </a:lnTo>
                <a:lnTo>
                  <a:pt x="5392942" y="6360466"/>
                </a:lnTo>
                <a:lnTo>
                  <a:pt x="0" y="636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00019" y="6473527"/>
            <a:ext cx="2813494" cy="2199641"/>
          </a:xfrm>
          <a:custGeom>
            <a:avLst/>
            <a:gdLst/>
            <a:ahLst/>
            <a:cxnLst/>
            <a:rect l="l" t="t" r="r" b="b"/>
            <a:pathLst>
              <a:path w="2813494" h="2199641">
                <a:moveTo>
                  <a:pt x="0" y="0"/>
                </a:moveTo>
                <a:lnTo>
                  <a:pt x="2813494" y="0"/>
                </a:lnTo>
                <a:lnTo>
                  <a:pt x="2813494" y="2199640"/>
                </a:lnTo>
                <a:lnTo>
                  <a:pt x="0" y="2199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12213" y="6473527"/>
            <a:ext cx="2820802" cy="2199641"/>
          </a:xfrm>
          <a:custGeom>
            <a:avLst/>
            <a:gdLst/>
            <a:ahLst/>
            <a:cxnLst/>
            <a:rect l="l" t="t" r="r" b="b"/>
            <a:pathLst>
              <a:path w="2820802" h="2199641">
                <a:moveTo>
                  <a:pt x="0" y="0"/>
                </a:moveTo>
                <a:lnTo>
                  <a:pt x="2820802" y="0"/>
                </a:lnTo>
                <a:lnTo>
                  <a:pt x="2820802" y="2199640"/>
                </a:lnTo>
                <a:lnTo>
                  <a:pt x="0" y="2199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31715" y="6473527"/>
            <a:ext cx="2426182" cy="2199641"/>
          </a:xfrm>
          <a:custGeom>
            <a:avLst/>
            <a:gdLst/>
            <a:ahLst/>
            <a:cxnLst/>
            <a:rect l="l" t="t" r="r" b="b"/>
            <a:pathLst>
              <a:path w="2426182" h="2199641">
                <a:moveTo>
                  <a:pt x="0" y="0"/>
                </a:moveTo>
                <a:lnTo>
                  <a:pt x="2426182" y="0"/>
                </a:lnTo>
                <a:lnTo>
                  <a:pt x="2426182" y="2199640"/>
                </a:lnTo>
                <a:lnTo>
                  <a:pt x="0" y="2199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0812" y="3071664"/>
            <a:ext cx="8237603" cy="23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공의 진행속도를 설정해주고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시작 시 공의 좌우와 상하를 랜덤하게 설정하여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선 후 공을 정한다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21EF80"/>
              </a:solidFill>
              <a:ea typeface="Arcade Gamer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공이 시작하는 최초의 위치를 가운데로 지정하고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그린 공을 출력한다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7200" y="2090420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5417" y="5923579"/>
            <a:ext cx="6382023" cy="2936481"/>
          </a:xfrm>
          <a:custGeom>
            <a:avLst/>
            <a:gdLst/>
            <a:ahLst/>
            <a:cxnLst/>
            <a:rect l="l" t="t" r="r" b="b"/>
            <a:pathLst>
              <a:path w="6382023" h="2936481">
                <a:moveTo>
                  <a:pt x="0" y="0"/>
                </a:moveTo>
                <a:lnTo>
                  <a:pt x="6382022" y="0"/>
                </a:lnTo>
                <a:lnTo>
                  <a:pt x="6382022" y="2936481"/>
                </a:lnTo>
                <a:lnTo>
                  <a:pt x="0" y="2936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1726" y="2335655"/>
            <a:ext cx="5251229" cy="3510653"/>
          </a:xfrm>
          <a:custGeom>
            <a:avLst/>
            <a:gdLst/>
            <a:ahLst/>
            <a:cxnLst/>
            <a:rect l="l" t="t" r="r" b="b"/>
            <a:pathLst>
              <a:path w="5251229" h="3510653">
                <a:moveTo>
                  <a:pt x="0" y="0"/>
                </a:moveTo>
                <a:lnTo>
                  <a:pt x="5251229" y="0"/>
                </a:lnTo>
                <a:lnTo>
                  <a:pt x="5251229" y="3510652"/>
                </a:lnTo>
                <a:lnTo>
                  <a:pt x="0" y="351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21653" y="3075934"/>
            <a:ext cx="8589380" cy="196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공의 충돌을 검사하는 함수로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상,하 는 벽으로서 맞으면 진행방향에서 y축을 반전시켜주고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21EF80"/>
              </a:solidFill>
              <a:latin typeface="Arcade Gamer"/>
              <a:ea typeface="Arcade Gamer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좌,우 는 골대역활로 만들어 충돌시 상대 스코어를 갱신해주고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공을 최초위치에 재생성후 진행한다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71204" y="6284735"/>
            <a:ext cx="8589380" cy="23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공이 패들에 충돌하는 상황을 검사하는 함수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21EF80"/>
              </a:solidFill>
              <a:ea typeface="Arcade Gamer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플레이어 패들에 충돌하였을 경우x축을 반전시키고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공의 속도를 증가시켜 게임의 긴장감을 서서히높인다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21EF80"/>
              </a:solidFill>
              <a:ea typeface="Arcade Gamer"/>
            </a:endParaRP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만약 공이패들에 맞물려 갇히게되면 패들옆으로 강제이동시켜 진행한다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48653" y="2807547"/>
            <a:ext cx="6144952" cy="550939"/>
          </a:xfrm>
          <a:custGeom>
            <a:avLst/>
            <a:gdLst/>
            <a:ahLst/>
            <a:cxnLst/>
            <a:rect l="l" t="t" r="r" b="b"/>
            <a:pathLst>
              <a:path w="6144952" h="550939">
                <a:moveTo>
                  <a:pt x="0" y="0"/>
                </a:moveTo>
                <a:lnTo>
                  <a:pt x="6144951" y="0"/>
                </a:lnTo>
                <a:lnTo>
                  <a:pt x="6144951" y="550939"/>
                </a:lnTo>
                <a:lnTo>
                  <a:pt x="0" y="550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57" r="-879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19553" y="3358486"/>
            <a:ext cx="2474248" cy="370800"/>
          </a:xfrm>
          <a:custGeom>
            <a:avLst/>
            <a:gdLst/>
            <a:ahLst/>
            <a:cxnLst/>
            <a:rect l="l" t="t" r="r" b="b"/>
            <a:pathLst>
              <a:path w="2474248" h="370800">
                <a:moveTo>
                  <a:pt x="0" y="0"/>
                </a:moveTo>
                <a:lnTo>
                  <a:pt x="2474248" y="0"/>
                </a:lnTo>
                <a:lnTo>
                  <a:pt x="2474248" y="370800"/>
                </a:lnTo>
                <a:lnTo>
                  <a:pt x="0" y="370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05275" y="4474867"/>
            <a:ext cx="6144952" cy="1168449"/>
          </a:xfrm>
          <a:custGeom>
            <a:avLst/>
            <a:gdLst/>
            <a:ahLst/>
            <a:cxnLst/>
            <a:rect l="l" t="t" r="r" b="b"/>
            <a:pathLst>
              <a:path w="6144952" h="1168449">
                <a:moveTo>
                  <a:pt x="0" y="0"/>
                </a:moveTo>
                <a:lnTo>
                  <a:pt x="6144952" y="0"/>
                </a:lnTo>
                <a:lnTo>
                  <a:pt x="6144952" y="1168449"/>
                </a:lnTo>
                <a:lnTo>
                  <a:pt x="0" y="1168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05275" y="5837414"/>
            <a:ext cx="6144952" cy="1352100"/>
          </a:xfrm>
          <a:custGeom>
            <a:avLst/>
            <a:gdLst/>
            <a:ahLst/>
            <a:cxnLst/>
            <a:rect l="l" t="t" r="r" b="b"/>
            <a:pathLst>
              <a:path w="6144952" h="1352100">
                <a:moveTo>
                  <a:pt x="0" y="0"/>
                </a:moveTo>
                <a:lnTo>
                  <a:pt x="6144952" y="0"/>
                </a:lnTo>
                <a:lnTo>
                  <a:pt x="6144952" y="1352100"/>
                </a:lnTo>
                <a:lnTo>
                  <a:pt x="0" y="1352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43021" y="7380014"/>
            <a:ext cx="6207206" cy="1517712"/>
          </a:xfrm>
          <a:custGeom>
            <a:avLst/>
            <a:gdLst/>
            <a:ahLst/>
            <a:cxnLst/>
            <a:rect l="l" t="t" r="r" b="b"/>
            <a:pathLst>
              <a:path w="6207206" h="1517712">
                <a:moveTo>
                  <a:pt x="0" y="0"/>
                </a:moveTo>
                <a:lnTo>
                  <a:pt x="6207206" y="0"/>
                </a:lnTo>
                <a:lnTo>
                  <a:pt x="6207206" y="1517713"/>
                </a:lnTo>
                <a:lnTo>
                  <a:pt x="0" y="1517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04192" y="2957166"/>
            <a:ext cx="5324251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점수와 리셋버튼을 표현하는 변수 선언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04192" y="4629832"/>
            <a:ext cx="5324251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리셋버튼을 클릭시에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이벤트를주어 게임을 재시작하는함수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7642" y="6084205"/>
            <a:ext cx="6343052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플레이어의 점수를 검사하여 승리조건점수보다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크거나 같을때어떤플레이어가 승리하였는지 구분함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7642" y="7214289"/>
            <a:ext cx="6654352" cy="157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스코어를 그리는 함수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폰트 크기와 글꼴을 설정하고 색상을 게임판보다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약간어둡게 표현하여 자연스럽게 표현함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스코어의 위치와 간격을 설정하여줌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01965" y="2581377"/>
            <a:ext cx="6703466" cy="6212338"/>
          </a:xfrm>
          <a:custGeom>
            <a:avLst/>
            <a:gdLst/>
            <a:ahLst/>
            <a:cxnLst/>
            <a:rect l="l" t="t" r="r" b="b"/>
            <a:pathLst>
              <a:path w="6703466" h="6212338">
                <a:moveTo>
                  <a:pt x="0" y="0"/>
                </a:moveTo>
                <a:lnTo>
                  <a:pt x="6703466" y="0"/>
                </a:lnTo>
                <a:lnTo>
                  <a:pt x="6703466" y="6212338"/>
                </a:lnTo>
                <a:lnTo>
                  <a:pt x="0" y="621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5792" y="4281572"/>
            <a:ext cx="7556429" cy="23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리셋버튼 클릭시 실행되는 함수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양 플레이어의 스코어를 0점으로 초기화하고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21EF80"/>
              </a:solidFill>
              <a:latin typeface="Arcade Gamer"/>
              <a:ea typeface="Arcade Gamer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패들도 최초의 위치로 초기화한다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21EF80"/>
              </a:solidFill>
              <a:ea typeface="Arcade Gamer"/>
            </a:endParaRP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공의 속도와 위치를 초기화하고 게임을 시작한다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35692" y="3708724"/>
            <a:ext cx="6859082" cy="3610508"/>
          </a:xfrm>
          <a:custGeom>
            <a:avLst/>
            <a:gdLst/>
            <a:ahLst/>
            <a:cxnLst/>
            <a:rect l="l" t="t" r="r" b="b"/>
            <a:pathLst>
              <a:path w="6859082" h="3610508">
                <a:moveTo>
                  <a:pt x="0" y="0"/>
                </a:moveTo>
                <a:lnTo>
                  <a:pt x="6859082" y="0"/>
                </a:lnTo>
                <a:lnTo>
                  <a:pt x="6859082" y="3610507"/>
                </a:lnTo>
                <a:lnTo>
                  <a:pt x="0" y="361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40454" y="4889455"/>
            <a:ext cx="7896029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승리조건이 만족하였을경우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해당플래이어의 승리를 표시하고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리셋버튼을 표시하는 함수를 실행한다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848" t="-12679" r="20848" b="126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3" r="31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7099525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8860" r="886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9705109"/>
            <a:ext cx="18288000" cy="576000"/>
            <a:chOff x="0" y="0"/>
            <a:chExt cx="24384000" cy="768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128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6256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50489" y="8186651"/>
            <a:ext cx="23400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9" r="-12306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8175823" y="2686132"/>
            <a:ext cx="8429262" cy="2090497"/>
            <a:chOff x="0" y="0"/>
            <a:chExt cx="11239015" cy="278733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11239015" cy="1724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  <a:ea typeface="Arcade Gamer"/>
                </a:rPr>
                <a:t>4-3.테트리스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139630"/>
              <a:ext cx="1123901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프로젝트 수행 결과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5363" y="2553418"/>
            <a:ext cx="1394688" cy="6268257"/>
          </a:xfrm>
          <a:custGeom>
            <a:avLst/>
            <a:gdLst/>
            <a:ahLst/>
            <a:cxnLst/>
            <a:rect l="l" t="t" r="r" b="b"/>
            <a:pathLst>
              <a:path w="1394688" h="6268257">
                <a:moveTo>
                  <a:pt x="0" y="0"/>
                </a:moveTo>
                <a:lnTo>
                  <a:pt x="1394688" y="0"/>
                </a:lnTo>
                <a:lnTo>
                  <a:pt x="1394688" y="6268256"/>
                </a:lnTo>
                <a:lnTo>
                  <a:pt x="0" y="626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505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83871" y="2553418"/>
            <a:ext cx="1586172" cy="6268257"/>
          </a:xfrm>
          <a:custGeom>
            <a:avLst/>
            <a:gdLst/>
            <a:ahLst/>
            <a:cxnLst/>
            <a:rect l="l" t="t" r="r" b="b"/>
            <a:pathLst>
              <a:path w="1586172" h="6268257">
                <a:moveTo>
                  <a:pt x="0" y="0"/>
                </a:moveTo>
                <a:lnTo>
                  <a:pt x="1586172" y="0"/>
                </a:lnTo>
                <a:lnTo>
                  <a:pt x="1586172" y="6268256"/>
                </a:lnTo>
                <a:lnTo>
                  <a:pt x="0" y="6268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916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65318" y="2553418"/>
            <a:ext cx="1449166" cy="6268257"/>
          </a:xfrm>
          <a:custGeom>
            <a:avLst/>
            <a:gdLst/>
            <a:ahLst/>
            <a:cxnLst/>
            <a:rect l="l" t="t" r="r" b="b"/>
            <a:pathLst>
              <a:path w="1449166" h="6268257">
                <a:moveTo>
                  <a:pt x="0" y="0"/>
                </a:moveTo>
                <a:lnTo>
                  <a:pt x="1449166" y="0"/>
                </a:lnTo>
                <a:lnTo>
                  <a:pt x="1449166" y="6268256"/>
                </a:lnTo>
                <a:lnTo>
                  <a:pt x="0" y="6268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728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09759" y="2553418"/>
            <a:ext cx="2109541" cy="6268257"/>
          </a:xfrm>
          <a:custGeom>
            <a:avLst/>
            <a:gdLst/>
            <a:ahLst/>
            <a:cxnLst/>
            <a:rect l="l" t="t" r="r" b="b"/>
            <a:pathLst>
              <a:path w="2109541" h="6268257">
                <a:moveTo>
                  <a:pt x="0" y="0"/>
                </a:moveTo>
                <a:lnTo>
                  <a:pt x="2109541" y="0"/>
                </a:lnTo>
                <a:lnTo>
                  <a:pt x="2109541" y="6268256"/>
                </a:lnTo>
                <a:lnTo>
                  <a:pt x="0" y="6268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898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1400" y="4867761"/>
            <a:ext cx="6828533" cy="157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배열을 활용하여 가상의 칸을 만들고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좌표를 직접 한칸한칸 대입해서 블록을 구현 (SQUARE, BAR, TREE, Z, REVERSE Z,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ELLEFT, ELRIGHJT 총 7개)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07161" y="2604874"/>
            <a:ext cx="7273794" cy="1390357"/>
          </a:xfrm>
          <a:custGeom>
            <a:avLst/>
            <a:gdLst/>
            <a:ahLst/>
            <a:cxnLst/>
            <a:rect l="l" t="t" r="r" b="b"/>
            <a:pathLst>
              <a:path w="7273794" h="1390357">
                <a:moveTo>
                  <a:pt x="0" y="0"/>
                </a:moveTo>
                <a:lnTo>
                  <a:pt x="7273794" y="0"/>
                </a:lnTo>
                <a:lnTo>
                  <a:pt x="7273794" y="1390357"/>
                </a:lnTo>
                <a:lnTo>
                  <a:pt x="0" y="1390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7" t="-6579" r="-3214" b="-657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55949" y="4203680"/>
            <a:ext cx="3176218" cy="1146008"/>
          </a:xfrm>
          <a:custGeom>
            <a:avLst/>
            <a:gdLst/>
            <a:ahLst/>
            <a:cxnLst/>
            <a:rect l="l" t="t" r="r" b="b"/>
            <a:pathLst>
              <a:path w="3176218" h="1146008">
                <a:moveTo>
                  <a:pt x="0" y="0"/>
                </a:moveTo>
                <a:lnTo>
                  <a:pt x="3176218" y="0"/>
                </a:lnTo>
                <a:lnTo>
                  <a:pt x="3176218" y="1146007"/>
                </a:lnTo>
                <a:lnTo>
                  <a:pt x="0" y="1146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32" t="-21905" r="-47873" b="-1251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82837" y="5559237"/>
            <a:ext cx="2722442" cy="1672509"/>
          </a:xfrm>
          <a:custGeom>
            <a:avLst/>
            <a:gdLst/>
            <a:ahLst/>
            <a:cxnLst/>
            <a:rect l="l" t="t" r="r" b="b"/>
            <a:pathLst>
              <a:path w="2722442" h="1672509">
                <a:moveTo>
                  <a:pt x="0" y="0"/>
                </a:moveTo>
                <a:lnTo>
                  <a:pt x="2722442" y="0"/>
                </a:lnTo>
                <a:lnTo>
                  <a:pt x="2722442" y="1672509"/>
                </a:lnTo>
                <a:lnTo>
                  <a:pt x="0" y="1672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21" t="-7521" r="-136309" b="-590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03350" y="7441296"/>
            <a:ext cx="5481416" cy="1580071"/>
          </a:xfrm>
          <a:custGeom>
            <a:avLst/>
            <a:gdLst/>
            <a:ahLst/>
            <a:cxnLst/>
            <a:rect l="l" t="t" r="r" b="b"/>
            <a:pathLst>
              <a:path w="5481416" h="1580071">
                <a:moveTo>
                  <a:pt x="0" y="0"/>
                </a:moveTo>
                <a:lnTo>
                  <a:pt x="5481416" y="0"/>
                </a:lnTo>
                <a:lnTo>
                  <a:pt x="5481416" y="1580071"/>
                </a:lnTo>
                <a:lnTo>
                  <a:pt x="0" y="1580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612" r="-19696" b="-440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43930" y="2675530"/>
            <a:ext cx="6226136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테트리스 메인틀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(플레이화면, 텍스트, 점수판, 재시작버튼)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값을 반환하고 변수에 저장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40252" y="4347424"/>
            <a:ext cx="4633492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ROWS = 게임판 세로크기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COLS = 게임판 가로크기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99126" y="5770969"/>
            <a:ext cx="4315744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점수판,블록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낙하하는 속도 및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다음블록을 저장하는 변수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27647" y="7997334"/>
            <a:ext cx="7658701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블록의 모양과 최대 움직일수 있는 값을 제한한다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92348" y="2688897"/>
            <a:ext cx="6573074" cy="4108171"/>
          </a:xfrm>
          <a:custGeom>
            <a:avLst/>
            <a:gdLst/>
            <a:ahLst/>
            <a:cxnLst/>
            <a:rect l="l" t="t" r="r" b="b"/>
            <a:pathLst>
              <a:path w="6573074" h="4108171">
                <a:moveTo>
                  <a:pt x="0" y="0"/>
                </a:moveTo>
                <a:lnTo>
                  <a:pt x="6573074" y="0"/>
                </a:lnTo>
                <a:lnTo>
                  <a:pt x="6573074" y="4108171"/>
                </a:lnTo>
                <a:lnTo>
                  <a:pt x="0" y="4108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06421" y="3127983"/>
            <a:ext cx="6686836" cy="3229998"/>
          </a:xfrm>
          <a:custGeom>
            <a:avLst/>
            <a:gdLst/>
            <a:ahLst/>
            <a:cxnLst/>
            <a:rect l="l" t="t" r="r" b="b"/>
            <a:pathLst>
              <a:path w="6686836" h="3229998">
                <a:moveTo>
                  <a:pt x="0" y="0"/>
                </a:moveTo>
                <a:lnTo>
                  <a:pt x="6686836" y="0"/>
                </a:lnTo>
                <a:lnTo>
                  <a:pt x="6686836" y="3229998"/>
                </a:lnTo>
                <a:lnTo>
                  <a:pt x="0" y="3229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06421" y="6730393"/>
            <a:ext cx="6686836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게임판 안에서 블록이 이동할 수 있게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HTML 의 LI, UL 동적요소를 추가하고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통합하여 게임판을 완성한다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2348" y="7330468"/>
            <a:ext cx="6573074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BLOCKARRAY를 배열화하고 블록 갯수만큼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랜덤난수를 적용하여 랜덤으로 블록이 리젠되게함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0179" y="1000571"/>
            <a:ext cx="9099121" cy="8257729"/>
            <a:chOff x="0" y="0"/>
            <a:chExt cx="2396476" cy="2174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476" cy="2174875"/>
            </a:xfrm>
            <a:custGeom>
              <a:avLst/>
              <a:gdLst/>
              <a:ahLst/>
              <a:cxnLst/>
              <a:rect l="l" t="t" r="r" b="b"/>
              <a:pathLst>
                <a:path w="2396476" h="2174875">
                  <a:moveTo>
                    <a:pt x="41691" y="0"/>
                  </a:moveTo>
                  <a:lnTo>
                    <a:pt x="2354785" y="0"/>
                  </a:lnTo>
                  <a:cubicBezTo>
                    <a:pt x="2377810" y="0"/>
                    <a:pt x="2396476" y="18666"/>
                    <a:pt x="2396476" y="41691"/>
                  </a:cubicBezTo>
                  <a:lnTo>
                    <a:pt x="2396476" y="2133184"/>
                  </a:lnTo>
                  <a:cubicBezTo>
                    <a:pt x="2396476" y="2156209"/>
                    <a:pt x="2377810" y="2174875"/>
                    <a:pt x="2354785" y="2174875"/>
                  </a:cubicBezTo>
                  <a:lnTo>
                    <a:pt x="41691" y="2174875"/>
                  </a:lnTo>
                  <a:cubicBezTo>
                    <a:pt x="18666" y="2174875"/>
                    <a:pt x="0" y="2156209"/>
                    <a:pt x="0" y="2133184"/>
                  </a:cubicBezTo>
                  <a:lnTo>
                    <a:pt x="0" y="41691"/>
                  </a:lnTo>
                  <a:cubicBezTo>
                    <a:pt x="0" y="18666"/>
                    <a:pt x="18666" y="0"/>
                    <a:pt x="4169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396476" cy="22606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339"/>
                </a:lnSpc>
              </a:pPr>
              <a:endParaRPr dirty="0"/>
            </a:p>
            <a:p>
              <a:pPr algn="ctr">
                <a:lnSpc>
                  <a:spcPts val="4339"/>
                </a:lnSpc>
              </a:pPr>
              <a:endParaRPr dirty="0"/>
            </a:p>
            <a:p>
              <a:pPr algn="ctr">
                <a:lnSpc>
                  <a:spcPts val="4339"/>
                </a:lnSpc>
              </a:pPr>
              <a:r>
                <a:rPr lang="en-US" sz="3099" dirty="0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Ⅰ. </a:t>
              </a:r>
              <a:r>
                <a:rPr lang="ko-KR" altLang="en-US" sz="3099" dirty="0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팀원 모두가 각각 게임을 만들어</a:t>
              </a:r>
              <a:endParaRPr lang="en-US" altLang="ko-KR" sz="3099" dirty="0">
                <a:solidFill>
                  <a:srgbClr val="FFFFFF"/>
                </a:solidFill>
                <a:latin typeface="Agency FB" panose="020B0503020202020204" pitchFamily="34" charset="0"/>
                <a:ea typeface="Arcade Gamer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3099" dirty="0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React</a:t>
              </a:r>
              <a:r>
                <a:rPr lang="ko-KR" altLang="en-US" sz="3099" dirty="0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를 이용해 서로연결</a:t>
              </a:r>
              <a:endParaRPr lang="en-US" sz="3099" dirty="0">
                <a:solidFill>
                  <a:srgbClr val="FFFFFF"/>
                </a:solidFill>
                <a:latin typeface="Agency FB" panose="020B0503020202020204" pitchFamily="34" charset="0"/>
                <a:ea typeface="Arcade Gamer"/>
              </a:endParaRPr>
            </a:p>
            <a:p>
              <a:pPr algn="ctr">
                <a:lnSpc>
                  <a:spcPts val="4339"/>
                </a:lnSpc>
              </a:pPr>
              <a:endParaRPr lang="en-US" sz="3099" dirty="0">
                <a:solidFill>
                  <a:srgbClr val="FFFFFF"/>
                </a:solidFill>
                <a:latin typeface="Agency FB" panose="020B0503020202020204" pitchFamily="34" charset="0"/>
                <a:ea typeface="Arcade Gamer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3099" dirty="0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Ⅱ. </a:t>
              </a:r>
              <a:r>
                <a:rPr lang="ko-KR" altLang="en-US" sz="3099" dirty="0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수업 내용을 바탕으로 </a:t>
              </a:r>
              <a:r>
                <a:rPr lang="en-US" altLang="ko-KR" sz="3099" dirty="0" err="1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Javascript</a:t>
              </a:r>
              <a:r>
                <a:rPr lang="ko-KR" altLang="en-US" sz="3099" dirty="0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를</a:t>
              </a:r>
              <a:endParaRPr lang="en-US" altLang="ko-KR" sz="3099" dirty="0">
                <a:solidFill>
                  <a:srgbClr val="FFFFFF"/>
                </a:solidFill>
                <a:latin typeface="Agency FB" panose="020B0503020202020204" pitchFamily="34" charset="0"/>
                <a:ea typeface="Arcade Gamer"/>
              </a:endParaRPr>
            </a:p>
            <a:p>
              <a:pPr algn="ctr">
                <a:lnSpc>
                  <a:spcPts val="4339"/>
                </a:lnSpc>
              </a:pPr>
              <a:r>
                <a:rPr lang="ko-KR" altLang="en-US" sz="3099" dirty="0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이용해 게임을 만들고 </a:t>
              </a:r>
              <a:r>
                <a:rPr lang="en-US" altLang="ko-KR" sz="3099" dirty="0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React</a:t>
              </a:r>
              <a:r>
                <a:rPr lang="ko-KR" altLang="en-US" sz="3099" dirty="0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를 이용해</a:t>
              </a:r>
              <a:endParaRPr lang="en-US" altLang="ko-KR" sz="3099" dirty="0">
                <a:solidFill>
                  <a:srgbClr val="FFFFFF"/>
                </a:solidFill>
                <a:latin typeface="Agency FB" panose="020B0503020202020204" pitchFamily="34" charset="0"/>
                <a:ea typeface="Arcade Gamer"/>
              </a:endParaRPr>
            </a:p>
            <a:p>
              <a:pPr algn="ctr">
                <a:lnSpc>
                  <a:spcPts val="4339"/>
                </a:lnSpc>
              </a:pPr>
              <a:r>
                <a:rPr lang="ko-KR" altLang="en-US" sz="3099" dirty="0">
                  <a:solidFill>
                    <a:srgbClr val="FFFFFF"/>
                  </a:solidFill>
                  <a:latin typeface="Agency FB" panose="020B0503020202020204" pitchFamily="34" charset="0"/>
                  <a:ea typeface="Arcade Gamer"/>
                </a:rPr>
                <a:t>각각의 웹을 연결</a:t>
              </a:r>
              <a:endParaRPr lang="en-US" sz="3099" dirty="0">
                <a:solidFill>
                  <a:srgbClr val="FFFFFF"/>
                </a:solidFill>
                <a:latin typeface="Agency FB" panose="020B0503020202020204" pitchFamily="34" charset="0"/>
                <a:ea typeface="Arcade Gamer"/>
              </a:endParaRPr>
            </a:p>
            <a:p>
              <a:pPr algn="ctr">
                <a:lnSpc>
                  <a:spcPts val="4339"/>
                </a:lnSpc>
              </a:pPr>
              <a:endParaRPr lang="en-US" sz="3099" dirty="0">
                <a:solidFill>
                  <a:srgbClr val="FFFFFF"/>
                </a:solidFill>
                <a:ea typeface="Arcade Gamer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09650"/>
            <a:ext cx="6073108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1-2</a:t>
            </a:r>
          </a:p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ea typeface="Arcade Gamer"/>
              </a:rPr>
              <a:t>프로젝트 개요</a:t>
            </a:r>
          </a:p>
        </p:txBody>
      </p:sp>
      <p:sp>
        <p:nvSpPr>
          <p:cNvPr id="6" name="Freeform 6"/>
          <p:cNvSpPr/>
          <p:nvPr/>
        </p:nvSpPr>
        <p:spPr>
          <a:xfrm>
            <a:off x="5246713" y="5904151"/>
            <a:ext cx="2285709" cy="2285709"/>
          </a:xfrm>
          <a:custGeom>
            <a:avLst/>
            <a:gdLst/>
            <a:ahLst/>
            <a:cxnLst/>
            <a:rect l="l" t="t" r="r" b="b"/>
            <a:pathLst>
              <a:path w="2285709" h="2285709">
                <a:moveTo>
                  <a:pt x="0" y="0"/>
                </a:moveTo>
                <a:lnTo>
                  <a:pt x="2285710" y="0"/>
                </a:lnTo>
                <a:lnTo>
                  <a:pt x="2285710" y="2285709"/>
                </a:lnTo>
                <a:lnTo>
                  <a:pt x="0" y="2285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01051" y="1631020"/>
            <a:ext cx="2038800" cy="593106"/>
          </a:xfrm>
          <a:custGeom>
            <a:avLst/>
            <a:gdLst/>
            <a:ahLst/>
            <a:cxnLst/>
            <a:rect l="l" t="t" r="r" b="b"/>
            <a:pathLst>
              <a:path w="2038800" h="593106">
                <a:moveTo>
                  <a:pt x="0" y="0"/>
                </a:moveTo>
                <a:lnTo>
                  <a:pt x="2038800" y="0"/>
                </a:lnTo>
                <a:lnTo>
                  <a:pt x="2038800" y="593106"/>
                </a:lnTo>
                <a:lnTo>
                  <a:pt x="0" y="59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54176" y="1633811"/>
            <a:ext cx="1534801" cy="655778"/>
          </a:xfrm>
          <a:custGeom>
            <a:avLst/>
            <a:gdLst/>
            <a:ahLst/>
            <a:cxnLst/>
            <a:rect l="l" t="t" r="r" b="b"/>
            <a:pathLst>
              <a:path w="1534801" h="655778">
                <a:moveTo>
                  <a:pt x="0" y="0"/>
                </a:moveTo>
                <a:lnTo>
                  <a:pt x="1534801" y="0"/>
                </a:lnTo>
                <a:lnTo>
                  <a:pt x="1534801" y="655778"/>
                </a:lnTo>
                <a:lnTo>
                  <a:pt x="0" y="655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01030" y="1631020"/>
            <a:ext cx="1534801" cy="658569"/>
          </a:xfrm>
          <a:custGeom>
            <a:avLst/>
            <a:gdLst/>
            <a:ahLst/>
            <a:cxnLst/>
            <a:rect l="l" t="t" r="r" b="b"/>
            <a:pathLst>
              <a:path w="1534801" h="658569">
                <a:moveTo>
                  <a:pt x="0" y="0"/>
                </a:moveTo>
                <a:lnTo>
                  <a:pt x="1534800" y="0"/>
                </a:lnTo>
                <a:lnTo>
                  <a:pt x="1534800" y="658569"/>
                </a:lnTo>
                <a:lnTo>
                  <a:pt x="0" y="6585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48638" y="1648820"/>
            <a:ext cx="1552523" cy="640769"/>
          </a:xfrm>
          <a:custGeom>
            <a:avLst/>
            <a:gdLst/>
            <a:ahLst/>
            <a:cxnLst/>
            <a:rect l="l" t="t" r="r" b="b"/>
            <a:pathLst>
              <a:path w="1552523" h="640769">
                <a:moveTo>
                  <a:pt x="0" y="0"/>
                </a:moveTo>
                <a:lnTo>
                  <a:pt x="1552523" y="0"/>
                </a:lnTo>
                <a:lnTo>
                  <a:pt x="1552523" y="640769"/>
                </a:lnTo>
                <a:lnTo>
                  <a:pt x="0" y="640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3339925"/>
            <a:ext cx="2111661" cy="4103934"/>
          </a:xfrm>
          <a:custGeom>
            <a:avLst/>
            <a:gdLst/>
            <a:ahLst/>
            <a:cxnLst/>
            <a:rect l="l" t="t" r="r" b="b"/>
            <a:pathLst>
              <a:path w="2111661" h="4103934">
                <a:moveTo>
                  <a:pt x="0" y="0"/>
                </a:moveTo>
                <a:lnTo>
                  <a:pt x="2111661" y="0"/>
                </a:lnTo>
                <a:lnTo>
                  <a:pt x="2111661" y="4103934"/>
                </a:lnTo>
                <a:lnTo>
                  <a:pt x="0" y="41039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461398" y="3949713"/>
            <a:ext cx="2377744" cy="432317"/>
          </a:xfrm>
          <a:custGeom>
            <a:avLst/>
            <a:gdLst/>
            <a:ahLst/>
            <a:cxnLst/>
            <a:rect l="l" t="t" r="r" b="b"/>
            <a:pathLst>
              <a:path w="2377744" h="432317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90324" y="3976141"/>
            <a:ext cx="2087036" cy="379461"/>
          </a:xfrm>
          <a:custGeom>
            <a:avLst/>
            <a:gdLst/>
            <a:ahLst/>
            <a:cxnLst/>
            <a:rect l="l" t="t" r="r" b="b"/>
            <a:pathLst>
              <a:path w="2087036" h="379461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19215" y="6244505"/>
            <a:ext cx="3029253" cy="2285709"/>
          </a:xfrm>
          <a:custGeom>
            <a:avLst/>
            <a:gdLst/>
            <a:ahLst/>
            <a:cxnLst/>
            <a:rect l="l" t="t" r="r" b="b"/>
            <a:pathLst>
              <a:path w="3029253" h="2285709">
                <a:moveTo>
                  <a:pt x="0" y="0"/>
                </a:moveTo>
                <a:lnTo>
                  <a:pt x="3029254" y="0"/>
                </a:lnTo>
                <a:lnTo>
                  <a:pt x="3029254" y="2285710"/>
                </a:lnTo>
                <a:lnTo>
                  <a:pt x="0" y="22857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392073" y="7443859"/>
            <a:ext cx="1572032" cy="746001"/>
          </a:xfrm>
          <a:custGeom>
            <a:avLst/>
            <a:gdLst/>
            <a:ahLst/>
            <a:cxnLst/>
            <a:rect l="l" t="t" r="r" b="b"/>
            <a:pathLst>
              <a:path w="1572032" h="746001">
                <a:moveTo>
                  <a:pt x="0" y="0"/>
                </a:moveTo>
                <a:lnTo>
                  <a:pt x="1572032" y="0"/>
                </a:lnTo>
                <a:lnTo>
                  <a:pt x="1572032" y="746001"/>
                </a:lnTo>
                <a:lnTo>
                  <a:pt x="0" y="7460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155630" y="7802129"/>
            <a:ext cx="4044919" cy="1456171"/>
          </a:xfrm>
          <a:custGeom>
            <a:avLst/>
            <a:gdLst/>
            <a:ahLst/>
            <a:cxnLst/>
            <a:rect l="l" t="t" r="r" b="b"/>
            <a:pathLst>
              <a:path w="4044919" h="1456171">
                <a:moveTo>
                  <a:pt x="0" y="0"/>
                </a:moveTo>
                <a:lnTo>
                  <a:pt x="4044919" y="0"/>
                </a:lnTo>
                <a:lnTo>
                  <a:pt x="4044919" y="1456171"/>
                </a:lnTo>
                <a:lnTo>
                  <a:pt x="0" y="145617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242076" y="5129436"/>
            <a:ext cx="2285479" cy="797840"/>
          </a:xfrm>
          <a:custGeom>
            <a:avLst/>
            <a:gdLst/>
            <a:ahLst/>
            <a:cxnLst/>
            <a:rect l="l" t="t" r="r" b="b"/>
            <a:pathLst>
              <a:path w="2285479" h="797840">
                <a:moveTo>
                  <a:pt x="0" y="0"/>
                </a:moveTo>
                <a:lnTo>
                  <a:pt x="2285479" y="0"/>
                </a:lnTo>
                <a:lnTo>
                  <a:pt x="2285479" y="797840"/>
                </a:lnTo>
                <a:lnTo>
                  <a:pt x="0" y="79784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35055" y="3184280"/>
            <a:ext cx="7231653" cy="3413577"/>
          </a:xfrm>
          <a:custGeom>
            <a:avLst/>
            <a:gdLst/>
            <a:ahLst/>
            <a:cxnLst/>
            <a:rect l="l" t="t" r="r" b="b"/>
            <a:pathLst>
              <a:path w="7231653" h="3413577">
                <a:moveTo>
                  <a:pt x="0" y="0"/>
                </a:moveTo>
                <a:lnTo>
                  <a:pt x="7231654" y="0"/>
                </a:lnTo>
                <a:lnTo>
                  <a:pt x="7231654" y="3413578"/>
                </a:lnTo>
                <a:lnTo>
                  <a:pt x="0" y="3413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15592" y="2578524"/>
            <a:ext cx="7409753" cy="2417684"/>
          </a:xfrm>
          <a:custGeom>
            <a:avLst/>
            <a:gdLst/>
            <a:ahLst/>
            <a:cxnLst/>
            <a:rect l="l" t="t" r="r" b="b"/>
            <a:pathLst>
              <a:path w="7409753" h="2417684">
                <a:moveTo>
                  <a:pt x="0" y="0"/>
                </a:moveTo>
                <a:lnTo>
                  <a:pt x="7409753" y="0"/>
                </a:lnTo>
                <a:lnTo>
                  <a:pt x="7409753" y="2417684"/>
                </a:lnTo>
                <a:lnTo>
                  <a:pt x="0" y="2417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6167835"/>
            <a:ext cx="7409753" cy="1967037"/>
          </a:xfrm>
          <a:custGeom>
            <a:avLst/>
            <a:gdLst/>
            <a:ahLst/>
            <a:cxnLst/>
            <a:rect l="l" t="t" r="r" b="b"/>
            <a:pathLst>
              <a:path w="7409753" h="1967037">
                <a:moveTo>
                  <a:pt x="0" y="0"/>
                </a:moveTo>
                <a:lnTo>
                  <a:pt x="7409753" y="0"/>
                </a:lnTo>
                <a:lnTo>
                  <a:pt x="7409753" y="1967037"/>
                </a:lnTo>
                <a:lnTo>
                  <a:pt x="0" y="1967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5055" y="7084678"/>
            <a:ext cx="7231653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스프레드 연산자를 활용하여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TEMPMOVINGITEM에 다음블록을 저장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5258286"/>
            <a:ext cx="7409753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 블록을 이동하고 처리할때 쓰는 함수이다.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이동시 블록잔상을 제거하고 이동시 공간이 비었는지 확인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8182497"/>
            <a:ext cx="7409753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위 함수와 연계해서 빈공간이 아니면 이동하지않고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블록이 고정되고(FALSE) 빈공간이면 이동함(TRUE)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80812" y="2573495"/>
            <a:ext cx="6773667" cy="4459648"/>
          </a:xfrm>
          <a:custGeom>
            <a:avLst/>
            <a:gdLst/>
            <a:ahLst/>
            <a:cxnLst/>
            <a:rect l="l" t="t" r="r" b="b"/>
            <a:pathLst>
              <a:path w="6773667" h="4459648">
                <a:moveTo>
                  <a:pt x="0" y="0"/>
                </a:moveTo>
                <a:lnTo>
                  <a:pt x="6773667" y="0"/>
                </a:lnTo>
                <a:lnTo>
                  <a:pt x="6773667" y="4459647"/>
                </a:lnTo>
                <a:lnTo>
                  <a:pt x="0" y="4459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47519" y="2431354"/>
            <a:ext cx="6678033" cy="4743928"/>
          </a:xfrm>
          <a:custGeom>
            <a:avLst/>
            <a:gdLst/>
            <a:ahLst/>
            <a:cxnLst/>
            <a:rect l="l" t="t" r="r" b="b"/>
            <a:pathLst>
              <a:path w="6678033" h="4743928">
                <a:moveTo>
                  <a:pt x="0" y="0"/>
                </a:moveTo>
                <a:lnTo>
                  <a:pt x="6678032" y="0"/>
                </a:lnTo>
                <a:lnTo>
                  <a:pt x="6678032" y="4743929"/>
                </a:lnTo>
                <a:lnTo>
                  <a:pt x="0" y="4743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0812" y="7210253"/>
            <a:ext cx="6773667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블록이 맨위까지 꽉차서 넘쳤을때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게임오버 판정+블록 위치 지속적인 갱신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47519" y="7451508"/>
            <a:ext cx="6678033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블록의 줄이 완성됐는지 체크하는 기능과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완성시 같은줄 블록을 제거하고 점수를 올려주는 코드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0399" y="2553579"/>
            <a:ext cx="7889718" cy="2034972"/>
          </a:xfrm>
          <a:custGeom>
            <a:avLst/>
            <a:gdLst/>
            <a:ahLst/>
            <a:cxnLst/>
            <a:rect l="l" t="t" r="r" b="b"/>
            <a:pathLst>
              <a:path w="7889718" h="2034972">
                <a:moveTo>
                  <a:pt x="0" y="0"/>
                </a:moveTo>
                <a:lnTo>
                  <a:pt x="7889718" y="0"/>
                </a:lnTo>
                <a:lnTo>
                  <a:pt x="7889718" y="2034972"/>
                </a:lnTo>
                <a:lnTo>
                  <a:pt x="0" y="2034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0399" y="6019313"/>
            <a:ext cx="7889718" cy="2009366"/>
          </a:xfrm>
          <a:custGeom>
            <a:avLst/>
            <a:gdLst/>
            <a:ahLst/>
            <a:cxnLst/>
            <a:rect l="l" t="t" r="r" b="b"/>
            <a:pathLst>
              <a:path w="7889718" h="2009366">
                <a:moveTo>
                  <a:pt x="0" y="0"/>
                </a:moveTo>
                <a:lnTo>
                  <a:pt x="7889718" y="0"/>
                </a:lnTo>
                <a:lnTo>
                  <a:pt x="7889718" y="2009366"/>
                </a:lnTo>
                <a:lnTo>
                  <a:pt x="0" y="2009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84809" y="2575781"/>
            <a:ext cx="6812630" cy="1034619"/>
          </a:xfrm>
          <a:custGeom>
            <a:avLst/>
            <a:gdLst/>
            <a:ahLst/>
            <a:cxnLst/>
            <a:rect l="l" t="t" r="r" b="b"/>
            <a:pathLst>
              <a:path w="6812630" h="1034619">
                <a:moveTo>
                  <a:pt x="0" y="0"/>
                </a:moveTo>
                <a:lnTo>
                  <a:pt x="6812630" y="0"/>
                </a:lnTo>
                <a:lnTo>
                  <a:pt x="6812630" y="1034619"/>
                </a:lnTo>
                <a:lnTo>
                  <a:pt x="0" y="1034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84809" y="4588551"/>
            <a:ext cx="3669670" cy="4562945"/>
          </a:xfrm>
          <a:custGeom>
            <a:avLst/>
            <a:gdLst/>
            <a:ahLst/>
            <a:cxnLst/>
            <a:rect l="l" t="t" r="r" b="b"/>
            <a:pathLst>
              <a:path w="3669670" h="4562945">
                <a:moveTo>
                  <a:pt x="0" y="0"/>
                </a:moveTo>
                <a:lnTo>
                  <a:pt x="3669670" y="0"/>
                </a:lnTo>
                <a:lnTo>
                  <a:pt x="3669670" y="4562945"/>
                </a:lnTo>
                <a:lnTo>
                  <a:pt x="0" y="4562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0399" y="4988601"/>
            <a:ext cx="7889718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블록끼리 붙거나 바닥에 닿았을 때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겹치지 않게 블록을 견착시키는 코드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0399" y="8200129"/>
            <a:ext cx="7889718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블록을 이동시키게 하는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4809" y="3909403"/>
            <a:ext cx="6812630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블록 방향전환을 가능하게 하는 코드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63605" y="5813686"/>
            <a:ext cx="2833834" cy="23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키 설정 스위치문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39 = 오른쪽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37 = 왼쪽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40 = 아래쪽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38 = 위쪽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32 = 스페이스바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18796" y="3932630"/>
            <a:ext cx="7626995" cy="2841906"/>
          </a:xfrm>
          <a:custGeom>
            <a:avLst/>
            <a:gdLst/>
            <a:ahLst/>
            <a:cxnLst/>
            <a:rect l="l" t="t" r="r" b="b"/>
            <a:pathLst>
              <a:path w="7626995" h="2841906">
                <a:moveTo>
                  <a:pt x="0" y="0"/>
                </a:moveTo>
                <a:lnTo>
                  <a:pt x="7626996" y="0"/>
                </a:lnTo>
                <a:lnTo>
                  <a:pt x="7626996" y="2841906"/>
                </a:lnTo>
                <a:lnTo>
                  <a:pt x="0" y="2841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61282" y="2578962"/>
            <a:ext cx="7001294" cy="1666343"/>
          </a:xfrm>
          <a:custGeom>
            <a:avLst/>
            <a:gdLst/>
            <a:ahLst/>
            <a:cxnLst/>
            <a:rect l="l" t="t" r="r" b="b"/>
            <a:pathLst>
              <a:path w="7001294" h="1666343">
                <a:moveTo>
                  <a:pt x="0" y="0"/>
                </a:moveTo>
                <a:lnTo>
                  <a:pt x="7001294" y="0"/>
                </a:lnTo>
                <a:lnTo>
                  <a:pt x="7001294" y="1666344"/>
                </a:lnTo>
                <a:lnTo>
                  <a:pt x="0" y="1666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61282" y="5514887"/>
            <a:ext cx="7001294" cy="2076364"/>
          </a:xfrm>
          <a:custGeom>
            <a:avLst/>
            <a:gdLst/>
            <a:ahLst/>
            <a:cxnLst/>
            <a:rect l="l" t="t" r="r" b="b"/>
            <a:pathLst>
              <a:path w="7001294" h="2076364">
                <a:moveTo>
                  <a:pt x="0" y="0"/>
                </a:moveTo>
                <a:lnTo>
                  <a:pt x="7001294" y="0"/>
                </a:lnTo>
                <a:lnTo>
                  <a:pt x="7001294" y="2076365"/>
                </a:lnTo>
                <a:lnTo>
                  <a:pt x="0" y="2076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796" y="7189932"/>
            <a:ext cx="7626995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스페이스바를 눌렀을때 순식간에 떨어트리는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61282" y="4492069"/>
            <a:ext cx="7001294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 오버시 화면과 텍스트를 띄워주는 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61282" y="7838902"/>
            <a:ext cx="7001294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재시작 버튼을 누를시 화면에 뜬 게임오버 화면이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사라지고 처음 게임화면 그대로 다시 출력함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848" t="-12679" r="20848" b="126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13" r="31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7099525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8860" r="886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9705109"/>
            <a:ext cx="18288000" cy="576000"/>
            <a:chOff x="0" y="0"/>
            <a:chExt cx="24384000" cy="768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128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6256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10204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50489" y="8186651"/>
            <a:ext cx="23400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6" r="-12307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8175823" y="2686132"/>
            <a:ext cx="8429262" cy="2090497"/>
            <a:chOff x="0" y="0"/>
            <a:chExt cx="11239015" cy="278733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11239015" cy="1724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  <a:ea typeface="Arcade Gamer"/>
                </a:rPr>
                <a:t>4-4.뱀 게임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139630"/>
              <a:ext cx="1123901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프로젝트 수행 결과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56885" y="6940868"/>
            <a:ext cx="308610" cy="325755"/>
            <a:chOff x="0" y="0"/>
            <a:chExt cx="411480" cy="434340"/>
          </a:xfrm>
        </p:grpSpPr>
        <p:sp>
          <p:nvSpPr>
            <p:cNvPr id="6" name="Freeform 6"/>
            <p:cNvSpPr/>
            <p:nvPr/>
          </p:nvSpPr>
          <p:spPr>
            <a:xfrm>
              <a:off x="44450" y="48260"/>
              <a:ext cx="316230" cy="337820"/>
            </a:xfrm>
            <a:custGeom>
              <a:avLst/>
              <a:gdLst/>
              <a:ahLst/>
              <a:cxnLst/>
              <a:rect l="l" t="t" r="r" b="b"/>
              <a:pathLst>
                <a:path w="316230" h="337820">
                  <a:moveTo>
                    <a:pt x="223520" y="320040"/>
                  </a:moveTo>
                  <a:cubicBezTo>
                    <a:pt x="128270" y="285750"/>
                    <a:pt x="92710" y="243840"/>
                    <a:pt x="68580" y="212090"/>
                  </a:cubicBezTo>
                  <a:cubicBezTo>
                    <a:pt x="46990" y="184150"/>
                    <a:pt x="25400" y="152400"/>
                    <a:pt x="15240" y="123190"/>
                  </a:cubicBezTo>
                  <a:cubicBezTo>
                    <a:pt x="6350" y="99060"/>
                    <a:pt x="0" y="71120"/>
                    <a:pt x="6350" y="50800"/>
                  </a:cubicBezTo>
                  <a:cubicBezTo>
                    <a:pt x="11430" y="33020"/>
                    <a:pt x="29210" y="16510"/>
                    <a:pt x="44450" y="8890"/>
                  </a:cubicBezTo>
                  <a:cubicBezTo>
                    <a:pt x="59690" y="1270"/>
                    <a:pt x="82550" y="0"/>
                    <a:pt x="99060" y="3810"/>
                  </a:cubicBezTo>
                  <a:cubicBezTo>
                    <a:pt x="115570" y="7620"/>
                    <a:pt x="128270" y="17780"/>
                    <a:pt x="144780" y="35560"/>
                  </a:cubicBezTo>
                  <a:cubicBezTo>
                    <a:pt x="177800" y="73660"/>
                    <a:pt x="254000" y="194310"/>
                    <a:pt x="257810" y="246380"/>
                  </a:cubicBezTo>
                  <a:cubicBezTo>
                    <a:pt x="260350" y="275590"/>
                    <a:pt x="246380" y="300990"/>
                    <a:pt x="232410" y="316230"/>
                  </a:cubicBezTo>
                  <a:cubicBezTo>
                    <a:pt x="220980" y="328930"/>
                    <a:pt x="201930" y="334010"/>
                    <a:pt x="185420" y="335280"/>
                  </a:cubicBezTo>
                  <a:cubicBezTo>
                    <a:pt x="168910" y="336550"/>
                    <a:pt x="149860" y="334010"/>
                    <a:pt x="135890" y="323850"/>
                  </a:cubicBezTo>
                  <a:cubicBezTo>
                    <a:pt x="119380" y="311150"/>
                    <a:pt x="99060" y="279400"/>
                    <a:pt x="99060" y="257810"/>
                  </a:cubicBezTo>
                  <a:cubicBezTo>
                    <a:pt x="99060" y="236220"/>
                    <a:pt x="115570" y="204470"/>
                    <a:pt x="133350" y="191770"/>
                  </a:cubicBezTo>
                  <a:cubicBezTo>
                    <a:pt x="151130" y="179070"/>
                    <a:pt x="186690" y="173990"/>
                    <a:pt x="207010" y="181610"/>
                  </a:cubicBezTo>
                  <a:cubicBezTo>
                    <a:pt x="227330" y="189230"/>
                    <a:pt x="250190" y="218440"/>
                    <a:pt x="256540" y="237490"/>
                  </a:cubicBezTo>
                  <a:cubicBezTo>
                    <a:pt x="261620" y="254000"/>
                    <a:pt x="257810" y="273050"/>
                    <a:pt x="251460" y="288290"/>
                  </a:cubicBezTo>
                  <a:cubicBezTo>
                    <a:pt x="245110" y="302260"/>
                    <a:pt x="232410" y="317500"/>
                    <a:pt x="218440" y="325120"/>
                  </a:cubicBezTo>
                  <a:cubicBezTo>
                    <a:pt x="204470" y="332740"/>
                    <a:pt x="184150" y="337820"/>
                    <a:pt x="167640" y="335280"/>
                  </a:cubicBezTo>
                  <a:cubicBezTo>
                    <a:pt x="152400" y="332740"/>
                    <a:pt x="137160" y="323850"/>
                    <a:pt x="123190" y="312420"/>
                  </a:cubicBezTo>
                  <a:cubicBezTo>
                    <a:pt x="105410" y="297180"/>
                    <a:pt x="90170" y="274320"/>
                    <a:pt x="73660" y="247650"/>
                  </a:cubicBezTo>
                  <a:cubicBezTo>
                    <a:pt x="50800" y="210820"/>
                    <a:pt x="15240" y="143510"/>
                    <a:pt x="6350" y="106680"/>
                  </a:cubicBezTo>
                  <a:cubicBezTo>
                    <a:pt x="1270" y="85090"/>
                    <a:pt x="1270" y="66040"/>
                    <a:pt x="6350" y="50800"/>
                  </a:cubicBezTo>
                  <a:cubicBezTo>
                    <a:pt x="10160" y="38100"/>
                    <a:pt x="19050" y="27940"/>
                    <a:pt x="27940" y="20320"/>
                  </a:cubicBezTo>
                  <a:cubicBezTo>
                    <a:pt x="36830" y="12700"/>
                    <a:pt x="49530" y="5080"/>
                    <a:pt x="62230" y="2540"/>
                  </a:cubicBezTo>
                  <a:cubicBezTo>
                    <a:pt x="77470" y="0"/>
                    <a:pt x="102870" y="3810"/>
                    <a:pt x="116840" y="10160"/>
                  </a:cubicBezTo>
                  <a:cubicBezTo>
                    <a:pt x="128270" y="15240"/>
                    <a:pt x="134620" y="22860"/>
                    <a:pt x="144780" y="35560"/>
                  </a:cubicBezTo>
                  <a:cubicBezTo>
                    <a:pt x="163830" y="60960"/>
                    <a:pt x="182880" y="142240"/>
                    <a:pt x="210820" y="162560"/>
                  </a:cubicBezTo>
                  <a:cubicBezTo>
                    <a:pt x="228600" y="175260"/>
                    <a:pt x="255270" y="165100"/>
                    <a:pt x="271780" y="172720"/>
                  </a:cubicBezTo>
                  <a:cubicBezTo>
                    <a:pt x="284480" y="177800"/>
                    <a:pt x="293370" y="185420"/>
                    <a:pt x="300990" y="196850"/>
                  </a:cubicBezTo>
                  <a:cubicBezTo>
                    <a:pt x="309880" y="210820"/>
                    <a:pt x="316230" y="233680"/>
                    <a:pt x="316230" y="250190"/>
                  </a:cubicBezTo>
                  <a:cubicBezTo>
                    <a:pt x="316230" y="262890"/>
                    <a:pt x="312420" y="275590"/>
                    <a:pt x="304800" y="285750"/>
                  </a:cubicBezTo>
                  <a:cubicBezTo>
                    <a:pt x="295910" y="298450"/>
                    <a:pt x="275590" y="313690"/>
                    <a:pt x="260350" y="318770"/>
                  </a:cubicBezTo>
                  <a:cubicBezTo>
                    <a:pt x="247650" y="322580"/>
                    <a:pt x="223520" y="320040"/>
                    <a:pt x="223520" y="32004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1338247" y="2585083"/>
            <a:ext cx="7152317" cy="2322660"/>
          </a:xfrm>
          <a:custGeom>
            <a:avLst/>
            <a:gdLst/>
            <a:ahLst/>
            <a:cxnLst/>
            <a:rect l="l" t="t" r="r" b="b"/>
            <a:pathLst>
              <a:path w="7152317" h="2322660">
                <a:moveTo>
                  <a:pt x="0" y="0"/>
                </a:moveTo>
                <a:lnTo>
                  <a:pt x="7152317" y="0"/>
                </a:lnTo>
                <a:lnTo>
                  <a:pt x="7152317" y="2322660"/>
                </a:lnTo>
                <a:lnTo>
                  <a:pt x="0" y="23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3919" y="5973445"/>
            <a:ext cx="4407271" cy="2762767"/>
          </a:xfrm>
          <a:custGeom>
            <a:avLst/>
            <a:gdLst/>
            <a:ahLst/>
            <a:cxnLst/>
            <a:rect l="l" t="t" r="r" b="b"/>
            <a:pathLst>
              <a:path w="4407271" h="2762767">
                <a:moveTo>
                  <a:pt x="0" y="0"/>
                </a:moveTo>
                <a:lnTo>
                  <a:pt x="4407271" y="0"/>
                </a:lnTo>
                <a:lnTo>
                  <a:pt x="4407271" y="2762767"/>
                </a:lnTo>
                <a:lnTo>
                  <a:pt x="0" y="2762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02992" y="2585083"/>
            <a:ext cx="4494840" cy="2229724"/>
          </a:xfrm>
          <a:custGeom>
            <a:avLst/>
            <a:gdLst/>
            <a:ahLst/>
            <a:cxnLst/>
            <a:rect l="l" t="t" r="r" b="b"/>
            <a:pathLst>
              <a:path w="4494840" h="2229724">
                <a:moveTo>
                  <a:pt x="0" y="0"/>
                </a:moveTo>
                <a:lnTo>
                  <a:pt x="4494839" y="0"/>
                </a:lnTo>
                <a:lnTo>
                  <a:pt x="4494839" y="2229724"/>
                </a:lnTo>
                <a:lnTo>
                  <a:pt x="0" y="222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559372" y="5961069"/>
            <a:ext cx="4182078" cy="2285352"/>
          </a:xfrm>
          <a:custGeom>
            <a:avLst/>
            <a:gdLst/>
            <a:ahLst/>
            <a:cxnLst/>
            <a:rect l="l" t="t" r="r" b="b"/>
            <a:pathLst>
              <a:path w="4182078" h="2285352">
                <a:moveTo>
                  <a:pt x="0" y="0"/>
                </a:moveTo>
                <a:lnTo>
                  <a:pt x="4182079" y="0"/>
                </a:lnTo>
                <a:lnTo>
                  <a:pt x="4182079" y="2285352"/>
                </a:lnTo>
                <a:lnTo>
                  <a:pt x="0" y="2285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438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8247" y="5076825"/>
            <a:ext cx="7152317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HTML 코드 작성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65495" y="6925568"/>
            <a:ext cx="2764983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전체 화면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CSS 코드 작성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43244" y="2830901"/>
            <a:ext cx="2680901" cy="157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</a:rPr>
              <a:t>SCORE,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</a:rPr>
              <a:t>HIGH SCORE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폰트 크기와 색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CSS 코드 작성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36726" y="5665788"/>
            <a:ext cx="2680901" cy="313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 범위에서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가로 세로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30블록 씩 분할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 범위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백그라운드 색 지정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 범위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백그라운드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이미지 삽입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56885" y="6940868"/>
            <a:ext cx="308610" cy="325755"/>
            <a:chOff x="0" y="0"/>
            <a:chExt cx="411480" cy="434340"/>
          </a:xfrm>
        </p:grpSpPr>
        <p:sp>
          <p:nvSpPr>
            <p:cNvPr id="6" name="Freeform 6"/>
            <p:cNvSpPr/>
            <p:nvPr/>
          </p:nvSpPr>
          <p:spPr>
            <a:xfrm>
              <a:off x="44450" y="48260"/>
              <a:ext cx="316230" cy="337820"/>
            </a:xfrm>
            <a:custGeom>
              <a:avLst/>
              <a:gdLst/>
              <a:ahLst/>
              <a:cxnLst/>
              <a:rect l="l" t="t" r="r" b="b"/>
              <a:pathLst>
                <a:path w="316230" h="337820">
                  <a:moveTo>
                    <a:pt x="223520" y="320040"/>
                  </a:moveTo>
                  <a:cubicBezTo>
                    <a:pt x="128270" y="285750"/>
                    <a:pt x="92710" y="243840"/>
                    <a:pt x="68580" y="212090"/>
                  </a:cubicBezTo>
                  <a:cubicBezTo>
                    <a:pt x="46990" y="184150"/>
                    <a:pt x="25400" y="152400"/>
                    <a:pt x="15240" y="123190"/>
                  </a:cubicBezTo>
                  <a:cubicBezTo>
                    <a:pt x="6350" y="99060"/>
                    <a:pt x="0" y="71120"/>
                    <a:pt x="6350" y="50800"/>
                  </a:cubicBezTo>
                  <a:cubicBezTo>
                    <a:pt x="11430" y="33020"/>
                    <a:pt x="29210" y="16510"/>
                    <a:pt x="44450" y="8890"/>
                  </a:cubicBezTo>
                  <a:cubicBezTo>
                    <a:pt x="59690" y="1270"/>
                    <a:pt x="82550" y="0"/>
                    <a:pt x="99060" y="3810"/>
                  </a:cubicBezTo>
                  <a:cubicBezTo>
                    <a:pt x="115570" y="7620"/>
                    <a:pt x="128270" y="17780"/>
                    <a:pt x="144780" y="35560"/>
                  </a:cubicBezTo>
                  <a:cubicBezTo>
                    <a:pt x="177800" y="73660"/>
                    <a:pt x="254000" y="194310"/>
                    <a:pt x="257810" y="246380"/>
                  </a:cubicBezTo>
                  <a:cubicBezTo>
                    <a:pt x="260350" y="275590"/>
                    <a:pt x="246380" y="300990"/>
                    <a:pt x="232410" y="316230"/>
                  </a:cubicBezTo>
                  <a:cubicBezTo>
                    <a:pt x="220980" y="328930"/>
                    <a:pt x="201930" y="334010"/>
                    <a:pt x="185420" y="335280"/>
                  </a:cubicBezTo>
                  <a:cubicBezTo>
                    <a:pt x="168910" y="336550"/>
                    <a:pt x="149860" y="334010"/>
                    <a:pt x="135890" y="323850"/>
                  </a:cubicBezTo>
                  <a:cubicBezTo>
                    <a:pt x="119380" y="311150"/>
                    <a:pt x="99060" y="279400"/>
                    <a:pt x="99060" y="257810"/>
                  </a:cubicBezTo>
                  <a:cubicBezTo>
                    <a:pt x="99060" y="236220"/>
                    <a:pt x="115570" y="204470"/>
                    <a:pt x="133350" y="191770"/>
                  </a:cubicBezTo>
                  <a:cubicBezTo>
                    <a:pt x="151130" y="179070"/>
                    <a:pt x="186690" y="173990"/>
                    <a:pt x="207010" y="181610"/>
                  </a:cubicBezTo>
                  <a:cubicBezTo>
                    <a:pt x="227330" y="189230"/>
                    <a:pt x="250190" y="218440"/>
                    <a:pt x="256540" y="237490"/>
                  </a:cubicBezTo>
                  <a:cubicBezTo>
                    <a:pt x="261620" y="254000"/>
                    <a:pt x="257810" y="273050"/>
                    <a:pt x="251460" y="288290"/>
                  </a:cubicBezTo>
                  <a:cubicBezTo>
                    <a:pt x="245110" y="302260"/>
                    <a:pt x="232410" y="317500"/>
                    <a:pt x="218440" y="325120"/>
                  </a:cubicBezTo>
                  <a:cubicBezTo>
                    <a:pt x="204470" y="332740"/>
                    <a:pt x="184150" y="337820"/>
                    <a:pt x="167640" y="335280"/>
                  </a:cubicBezTo>
                  <a:cubicBezTo>
                    <a:pt x="152400" y="332740"/>
                    <a:pt x="137160" y="323850"/>
                    <a:pt x="123190" y="312420"/>
                  </a:cubicBezTo>
                  <a:cubicBezTo>
                    <a:pt x="105410" y="297180"/>
                    <a:pt x="90170" y="274320"/>
                    <a:pt x="73660" y="247650"/>
                  </a:cubicBezTo>
                  <a:cubicBezTo>
                    <a:pt x="50800" y="210820"/>
                    <a:pt x="15240" y="143510"/>
                    <a:pt x="6350" y="106680"/>
                  </a:cubicBezTo>
                  <a:cubicBezTo>
                    <a:pt x="1270" y="85090"/>
                    <a:pt x="1270" y="66040"/>
                    <a:pt x="6350" y="50800"/>
                  </a:cubicBezTo>
                  <a:cubicBezTo>
                    <a:pt x="10160" y="38100"/>
                    <a:pt x="19050" y="27940"/>
                    <a:pt x="27940" y="20320"/>
                  </a:cubicBezTo>
                  <a:cubicBezTo>
                    <a:pt x="36830" y="12700"/>
                    <a:pt x="49530" y="5080"/>
                    <a:pt x="62230" y="2540"/>
                  </a:cubicBezTo>
                  <a:cubicBezTo>
                    <a:pt x="77470" y="0"/>
                    <a:pt x="102870" y="3810"/>
                    <a:pt x="116840" y="10160"/>
                  </a:cubicBezTo>
                  <a:cubicBezTo>
                    <a:pt x="128270" y="15240"/>
                    <a:pt x="134620" y="22860"/>
                    <a:pt x="144780" y="35560"/>
                  </a:cubicBezTo>
                  <a:cubicBezTo>
                    <a:pt x="163830" y="60960"/>
                    <a:pt x="182880" y="142240"/>
                    <a:pt x="210820" y="162560"/>
                  </a:cubicBezTo>
                  <a:cubicBezTo>
                    <a:pt x="228600" y="175260"/>
                    <a:pt x="255270" y="165100"/>
                    <a:pt x="271780" y="172720"/>
                  </a:cubicBezTo>
                  <a:cubicBezTo>
                    <a:pt x="284480" y="177800"/>
                    <a:pt x="293370" y="185420"/>
                    <a:pt x="300990" y="196850"/>
                  </a:cubicBezTo>
                  <a:cubicBezTo>
                    <a:pt x="309880" y="210820"/>
                    <a:pt x="316230" y="233680"/>
                    <a:pt x="316230" y="250190"/>
                  </a:cubicBezTo>
                  <a:cubicBezTo>
                    <a:pt x="316230" y="262890"/>
                    <a:pt x="312420" y="275590"/>
                    <a:pt x="304800" y="285750"/>
                  </a:cubicBezTo>
                  <a:cubicBezTo>
                    <a:pt x="295910" y="298450"/>
                    <a:pt x="275590" y="313690"/>
                    <a:pt x="260350" y="318770"/>
                  </a:cubicBezTo>
                  <a:cubicBezTo>
                    <a:pt x="247650" y="322580"/>
                    <a:pt x="223520" y="320040"/>
                    <a:pt x="223520" y="32004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2023554" y="2549756"/>
            <a:ext cx="5245830" cy="420962"/>
          </a:xfrm>
          <a:custGeom>
            <a:avLst/>
            <a:gdLst/>
            <a:ahLst/>
            <a:cxnLst/>
            <a:rect l="l" t="t" r="r" b="b"/>
            <a:pathLst>
              <a:path w="5245830" h="420962">
                <a:moveTo>
                  <a:pt x="0" y="0"/>
                </a:moveTo>
                <a:lnTo>
                  <a:pt x="5245830" y="0"/>
                </a:lnTo>
                <a:lnTo>
                  <a:pt x="5245830" y="420961"/>
                </a:lnTo>
                <a:lnTo>
                  <a:pt x="0" y="420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23554" y="3921860"/>
            <a:ext cx="5245830" cy="399374"/>
          </a:xfrm>
          <a:custGeom>
            <a:avLst/>
            <a:gdLst/>
            <a:ahLst/>
            <a:cxnLst/>
            <a:rect l="l" t="t" r="r" b="b"/>
            <a:pathLst>
              <a:path w="5245830" h="399374">
                <a:moveTo>
                  <a:pt x="0" y="0"/>
                </a:moveTo>
                <a:lnTo>
                  <a:pt x="5245830" y="0"/>
                </a:lnTo>
                <a:lnTo>
                  <a:pt x="5245830" y="399374"/>
                </a:lnTo>
                <a:lnTo>
                  <a:pt x="0" y="399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20673" y="5098791"/>
            <a:ext cx="2651591" cy="417104"/>
          </a:xfrm>
          <a:custGeom>
            <a:avLst/>
            <a:gdLst/>
            <a:ahLst/>
            <a:cxnLst/>
            <a:rect l="l" t="t" r="r" b="b"/>
            <a:pathLst>
              <a:path w="2651591" h="417104">
                <a:moveTo>
                  <a:pt x="0" y="0"/>
                </a:moveTo>
                <a:lnTo>
                  <a:pt x="2651592" y="0"/>
                </a:lnTo>
                <a:lnTo>
                  <a:pt x="2651592" y="417104"/>
                </a:lnTo>
                <a:lnTo>
                  <a:pt x="0" y="41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23554" y="6484808"/>
            <a:ext cx="5245830" cy="1366811"/>
          </a:xfrm>
          <a:custGeom>
            <a:avLst/>
            <a:gdLst/>
            <a:ahLst/>
            <a:cxnLst/>
            <a:rect l="l" t="t" r="r" b="b"/>
            <a:pathLst>
              <a:path w="5245830" h="1366811">
                <a:moveTo>
                  <a:pt x="0" y="0"/>
                </a:moveTo>
                <a:lnTo>
                  <a:pt x="5245830" y="0"/>
                </a:lnTo>
                <a:lnTo>
                  <a:pt x="5245830" y="1366811"/>
                </a:lnTo>
                <a:lnTo>
                  <a:pt x="0" y="1366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96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89264" y="2549756"/>
            <a:ext cx="7146343" cy="1493868"/>
          </a:xfrm>
          <a:custGeom>
            <a:avLst/>
            <a:gdLst/>
            <a:ahLst/>
            <a:cxnLst/>
            <a:rect l="l" t="t" r="r" b="b"/>
            <a:pathLst>
              <a:path w="7146343" h="1493868">
                <a:moveTo>
                  <a:pt x="0" y="0"/>
                </a:moveTo>
                <a:lnTo>
                  <a:pt x="7146343" y="0"/>
                </a:lnTo>
                <a:lnTo>
                  <a:pt x="7146343" y="1493868"/>
                </a:lnTo>
                <a:lnTo>
                  <a:pt x="0" y="1493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89264" y="4932104"/>
            <a:ext cx="7146343" cy="1178945"/>
          </a:xfrm>
          <a:custGeom>
            <a:avLst/>
            <a:gdLst/>
            <a:ahLst/>
            <a:cxnLst/>
            <a:rect l="l" t="t" r="r" b="b"/>
            <a:pathLst>
              <a:path w="7146343" h="1178945">
                <a:moveTo>
                  <a:pt x="0" y="0"/>
                </a:moveTo>
                <a:lnTo>
                  <a:pt x="7146343" y="0"/>
                </a:lnTo>
                <a:lnTo>
                  <a:pt x="7146343" y="1178944"/>
                </a:lnTo>
                <a:lnTo>
                  <a:pt x="0" y="1178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89264" y="6998143"/>
            <a:ext cx="7146343" cy="645997"/>
          </a:xfrm>
          <a:custGeom>
            <a:avLst/>
            <a:gdLst/>
            <a:ahLst/>
            <a:cxnLst/>
            <a:rect l="l" t="t" r="r" b="b"/>
            <a:pathLst>
              <a:path w="7146343" h="645997">
                <a:moveTo>
                  <a:pt x="0" y="0"/>
                </a:moveTo>
                <a:lnTo>
                  <a:pt x="7146343" y="0"/>
                </a:lnTo>
                <a:lnTo>
                  <a:pt x="7146343" y="645997"/>
                </a:lnTo>
                <a:lnTo>
                  <a:pt x="0" y="645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438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23554" y="3106203"/>
            <a:ext cx="5245830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 시작 시 뱀 몸통 길이 초기화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23554" y="4454584"/>
            <a:ext cx="5245830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 시작 시 뱀 생성 위치 초기화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3554" y="5664388"/>
            <a:ext cx="5245830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점수 변수 초기화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23554" y="8004019"/>
            <a:ext cx="5245830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게임 시작 시 0 ~ 30 값을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랜덤하게 지정하여 먹이 생성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89264" y="4254559"/>
            <a:ext cx="7146343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 오버 당할 시에 나오는 재시작 버튼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89264" y="6320598"/>
            <a:ext cx="7146343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 도중 뱀 머리가 벽 혹은 몸통에 맞을 시 게임 오버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89264" y="7784944"/>
            <a:ext cx="7146343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 오버 당할 시에 기록되는 최고점수 변수 지정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56885" y="6940868"/>
            <a:ext cx="308610" cy="325755"/>
            <a:chOff x="0" y="0"/>
            <a:chExt cx="411480" cy="434340"/>
          </a:xfrm>
        </p:grpSpPr>
        <p:sp>
          <p:nvSpPr>
            <p:cNvPr id="6" name="Freeform 6"/>
            <p:cNvSpPr/>
            <p:nvPr/>
          </p:nvSpPr>
          <p:spPr>
            <a:xfrm>
              <a:off x="44450" y="48260"/>
              <a:ext cx="316230" cy="337820"/>
            </a:xfrm>
            <a:custGeom>
              <a:avLst/>
              <a:gdLst/>
              <a:ahLst/>
              <a:cxnLst/>
              <a:rect l="l" t="t" r="r" b="b"/>
              <a:pathLst>
                <a:path w="316230" h="337820">
                  <a:moveTo>
                    <a:pt x="223520" y="320040"/>
                  </a:moveTo>
                  <a:cubicBezTo>
                    <a:pt x="128270" y="285750"/>
                    <a:pt x="92710" y="243840"/>
                    <a:pt x="68580" y="212090"/>
                  </a:cubicBezTo>
                  <a:cubicBezTo>
                    <a:pt x="46990" y="184150"/>
                    <a:pt x="25400" y="152400"/>
                    <a:pt x="15240" y="123190"/>
                  </a:cubicBezTo>
                  <a:cubicBezTo>
                    <a:pt x="6350" y="99060"/>
                    <a:pt x="0" y="71120"/>
                    <a:pt x="6350" y="50800"/>
                  </a:cubicBezTo>
                  <a:cubicBezTo>
                    <a:pt x="11430" y="33020"/>
                    <a:pt x="29210" y="16510"/>
                    <a:pt x="44450" y="8890"/>
                  </a:cubicBezTo>
                  <a:cubicBezTo>
                    <a:pt x="59690" y="1270"/>
                    <a:pt x="82550" y="0"/>
                    <a:pt x="99060" y="3810"/>
                  </a:cubicBezTo>
                  <a:cubicBezTo>
                    <a:pt x="115570" y="7620"/>
                    <a:pt x="128270" y="17780"/>
                    <a:pt x="144780" y="35560"/>
                  </a:cubicBezTo>
                  <a:cubicBezTo>
                    <a:pt x="177800" y="73660"/>
                    <a:pt x="254000" y="194310"/>
                    <a:pt x="257810" y="246380"/>
                  </a:cubicBezTo>
                  <a:cubicBezTo>
                    <a:pt x="260350" y="275590"/>
                    <a:pt x="246380" y="300990"/>
                    <a:pt x="232410" y="316230"/>
                  </a:cubicBezTo>
                  <a:cubicBezTo>
                    <a:pt x="220980" y="328930"/>
                    <a:pt x="201930" y="334010"/>
                    <a:pt x="185420" y="335280"/>
                  </a:cubicBezTo>
                  <a:cubicBezTo>
                    <a:pt x="168910" y="336550"/>
                    <a:pt x="149860" y="334010"/>
                    <a:pt x="135890" y="323850"/>
                  </a:cubicBezTo>
                  <a:cubicBezTo>
                    <a:pt x="119380" y="311150"/>
                    <a:pt x="99060" y="279400"/>
                    <a:pt x="99060" y="257810"/>
                  </a:cubicBezTo>
                  <a:cubicBezTo>
                    <a:pt x="99060" y="236220"/>
                    <a:pt x="115570" y="204470"/>
                    <a:pt x="133350" y="191770"/>
                  </a:cubicBezTo>
                  <a:cubicBezTo>
                    <a:pt x="151130" y="179070"/>
                    <a:pt x="186690" y="173990"/>
                    <a:pt x="207010" y="181610"/>
                  </a:cubicBezTo>
                  <a:cubicBezTo>
                    <a:pt x="227330" y="189230"/>
                    <a:pt x="250190" y="218440"/>
                    <a:pt x="256540" y="237490"/>
                  </a:cubicBezTo>
                  <a:cubicBezTo>
                    <a:pt x="261620" y="254000"/>
                    <a:pt x="257810" y="273050"/>
                    <a:pt x="251460" y="288290"/>
                  </a:cubicBezTo>
                  <a:cubicBezTo>
                    <a:pt x="245110" y="302260"/>
                    <a:pt x="232410" y="317500"/>
                    <a:pt x="218440" y="325120"/>
                  </a:cubicBezTo>
                  <a:cubicBezTo>
                    <a:pt x="204470" y="332740"/>
                    <a:pt x="184150" y="337820"/>
                    <a:pt x="167640" y="335280"/>
                  </a:cubicBezTo>
                  <a:cubicBezTo>
                    <a:pt x="152400" y="332740"/>
                    <a:pt x="137160" y="323850"/>
                    <a:pt x="123190" y="312420"/>
                  </a:cubicBezTo>
                  <a:cubicBezTo>
                    <a:pt x="105410" y="297180"/>
                    <a:pt x="90170" y="274320"/>
                    <a:pt x="73660" y="247650"/>
                  </a:cubicBezTo>
                  <a:cubicBezTo>
                    <a:pt x="50800" y="210820"/>
                    <a:pt x="15240" y="143510"/>
                    <a:pt x="6350" y="106680"/>
                  </a:cubicBezTo>
                  <a:cubicBezTo>
                    <a:pt x="1270" y="85090"/>
                    <a:pt x="1270" y="66040"/>
                    <a:pt x="6350" y="50800"/>
                  </a:cubicBezTo>
                  <a:cubicBezTo>
                    <a:pt x="10160" y="38100"/>
                    <a:pt x="19050" y="27940"/>
                    <a:pt x="27940" y="20320"/>
                  </a:cubicBezTo>
                  <a:cubicBezTo>
                    <a:pt x="36830" y="12700"/>
                    <a:pt x="49530" y="5080"/>
                    <a:pt x="62230" y="2540"/>
                  </a:cubicBezTo>
                  <a:cubicBezTo>
                    <a:pt x="77470" y="0"/>
                    <a:pt x="102870" y="3810"/>
                    <a:pt x="116840" y="10160"/>
                  </a:cubicBezTo>
                  <a:cubicBezTo>
                    <a:pt x="128270" y="15240"/>
                    <a:pt x="134620" y="22860"/>
                    <a:pt x="144780" y="35560"/>
                  </a:cubicBezTo>
                  <a:cubicBezTo>
                    <a:pt x="163830" y="60960"/>
                    <a:pt x="182880" y="142240"/>
                    <a:pt x="210820" y="162560"/>
                  </a:cubicBezTo>
                  <a:cubicBezTo>
                    <a:pt x="228600" y="175260"/>
                    <a:pt x="255270" y="165100"/>
                    <a:pt x="271780" y="172720"/>
                  </a:cubicBezTo>
                  <a:cubicBezTo>
                    <a:pt x="284480" y="177800"/>
                    <a:pt x="293370" y="185420"/>
                    <a:pt x="300990" y="196850"/>
                  </a:cubicBezTo>
                  <a:cubicBezTo>
                    <a:pt x="309880" y="210820"/>
                    <a:pt x="316230" y="233680"/>
                    <a:pt x="316230" y="250190"/>
                  </a:cubicBezTo>
                  <a:cubicBezTo>
                    <a:pt x="316230" y="262890"/>
                    <a:pt x="312420" y="275590"/>
                    <a:pt x="304800" y="285750"/>
                  </a:cubicBezTo>
                  <a:cubicBezTo>
                    <a:pt x="295910" y="298450"/>
                    <a:pt x="275590" y="313690"/>
                    <a:pt x="260350" y="318770"/>
                  </a:cubicBezTo>
                  <a:cubicBezTo>
                    <a:pt x="247650" y="322580"/>
                    <a:pt x="223520" y="320040"/>
                    <a:pt x="223520" y="32004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1592454" y="2418382"/>
            <a:ext cx="6677062" cy="5179927"/>
          </a:xfrm>
          <a:custGeom>
            <a:avLst/>
            <a:gdLst/>
            <a:ahLst/>
            <a:cxnLst/>
            <a:rect l="l" t="t" r="r" b="b"/>
            <a:pathLst>
              <a:path w="6677062" h="5179927">
                <a:moveTo>
                  <a:pt x="0" y="0"/>
                </a:moveTo>
                <a:lnTo>
                  <a:pt x="6677063" y="0"/>
                </a:lnTo>
                <a:lnTo>
                  <a:pt x="6677063" y="5179927"/>
                </a:lnTo>
                <a:lnTo>
                  <a:pt x="0" y="517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37167" y="4107855"/>
            <a:ext cx="7096979" cy="1035645"/>
          </a:xfrm>
          <a:custGeom>
            <a:avLst/>
            <a:gdLst/>
            <a:ahLst/>
            <a:cxnLst/>
            <a:rect l="l" t="t" r="r" b="b"/>
            <a:pathLst>
              <a:path w="7096979" h="1035645">
                <a:moveTo>
                  <a:pt x="0" y="0"/>
                </a:moveTo>
                <a:lnTo>
                  <a:pt x="7096979" y="0"/>
                </a:lnTo>
                <a:lnTo>
                  <a:pt x="7096979" y="1035645"/>
                </a:lnTo>
                <a:lnTo>
                  <a:pt x="0" y="1035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38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2454" y="7855484"/>
            <a:ext cx="6677062" cy="79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방향키를 눌렀을시 누른 방향대로 뱀이 한칸씩 이동,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뱀이 나아가는 그 반대 방향으로 가지 못하게 방지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37167" y="5620871"/>
            <a:ext cx="7096979" cy="118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게임 도중 뱀이 먹이를 먹었을 때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1EF80"/>
                </a:solidFill>
                <a:latin typeface="Arcade Gamer"/>
                <a:ea typeface="Arcade Gamer"/>
              </a:rPr>
              <a:t>뱀 몸통 길이가 1씩 증가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1EF80"/>
                </a:solidFill>
                <a:ea typeface="Arcade Gamer"/>
              </a:rPr>
              <a:t>뱀 몸통이 증가할 때 마다 스코어도 증가된다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9006" y="-1298925"/>
            <a:ext cx="5271418" cy="10244805"/>
          </a:xfrm>
          <a:custGeom>
            <a:avLst/>
            <a:gdLst/>
            <a:ahLst/>
            <a:cxnLst/>
            <a:rect l="l" t="t" r="r" b="b"/>
            <a:pathLst>
              <a:path w="5271418" h="10244805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82049" y="29347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90678" y="230851"/>
            <a:ext cx="2828812" cy="987513"/>
          </a:xfrm>
          <a:custGeom>
            <a:avLst/>
            <a:gdLst/>
            <a:ahLst/>
            <a:cxnLst/>
            <a:rect l="l" t="t" r="r" b="b"/>
            <a:pathLst>
              <a:path w="2828812" h="987513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521607" y="1028700"/>
            <a:ext cx="9737693" cy="5405361"/>
            <a:chOff x="0" y="0"/>
            <a:chExt cx="2564660" cy="14236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4660" cy="1423634"/>
            </a:xfrm>
            <a:custGeom>
              <a:avLst/>
              <a:gdLst/>
              <a:ahLst/>
              <a:cxnLst/>
              <a:rect l="l" t="t" r="r" b="b"/>
              <a:pathLst>
                <a:path w="2564660" h="1423634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191297" y="7989236"/>
            <a:ext cx="3615824" cy="1715873"/>
          </a:xfrm>
          <a:custGeom>
            <a:avLst/>
            <a:gdLst/>
            <a:ahLst/>
            <a:cxnLst/>
            <a:rect l="l" t="t" r="r" b="b"/>
            <a:pathLst>
              <a:path w="3615824" h="1715873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11930" y="4567873"/>
            <a:ext cx="6808385" cy="5137236"/>
          </a:xfrm>
          <a:custGeom>
            <a:avLst/>
            <a:gdLst/>
            <a:ahLst/>
            <a:cxnLst/>
            <a:rect l="l" t="t" r="r" b="b"/>
            <a:pathLst>
              <a:path w="6808385" h="5137236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641278" y="7099525"/>
            <a:ext cx="7237734" cy="2605584"/>
          </a:xfrm>
          <a:custGeom>
            <a:avLst/>
            <a:gdLst/>
            <a:ahLst/>
            <a:cxnLst/>
            <a:rect l="l" t="t" r="r" b="b"/>
            <a:pathLst>
              <a:path w="7237734" h="260558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128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6256000" y="0"/>
              <a:ext cx="8128000" cy="1551709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602934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50489" y="8186651"/>
            <a:ext cx="5219700" cy="1518458"/>
          </a:xfrm>
          <a:custGeom>
            <a:avLst/>
            <a:gdLst/>
            <a:ahLst/>
            <a:cxnLst/>
            <a:rect l="l" t="t" r="r" b="b"/>
            <a:pathLst>
              <a:path w="5219700" h="1518458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1028700"/>
            <a:ext cx="2196534" cy="942513"/>
          </a:xfrm>
          <a:custGeom>
            <a:avLst/>
            <a:gdLst/>
            <a:ahLst/>
            <a:cxnLst/>
            <a:rect l="l" t="t" r="r" b="b"/>
            <a:pathLst>
              <a:path w="2196534" h="942513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8175823" y="2686132"/>
            <a:ext cx="8429262" cy="2090497"/>
            <a:chOff x="0" y="0"/>
            <a:chExt cx="11239015" cy="278733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11239015" cy="1724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 dirty="0">
                  <a:solidFill>
                    <a:srgbClr val="FF63D8"/>
                  </a:solidFill>
                  <a:latin typeface="Arcade Gamer"/>
                  <a:ea typeface="Arcade Gamer"/>
                </a:rPr>
                <a:t>4-5.시연 </a:t>
              </a:r>
              <a:r>
                <a:rPr lang="en-US" sz="8500" dirty="0" err="1">
                  <a:solidFill>
                    <a:srgbClr val="FF63D8"/>
                  </a:solidFill>
                  <a:latin typeface="Arcade Gamer"/>
                  <a:ea typeface="Arcade Gamer"/>
                </a:rPr>
                <a:t>영상</a:t>
              </a:r>
              <a:endParaRPr lang="en-US" sz="8500" dirty="0">
                <a:solidFill>
                  <a:srgbClr val="FF63D8"/>
                </a:solidFill>
                <a:latin typeface="Arcade Gamer"/>
                <a:ea typeface="Arcade Gamer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139630"/>
              <a:ext cx="1123901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프로젝트 수행 결과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9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59762" cy="19094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56885" y="6940868"/>
            <a:ext cx="308610" cy="325755"/>
            <a:chOff x="0" y="0"/>
            <a:chExt cx="411480" cy="434340"/>
          </a:xfrm>
        </p:grpSpPr>
        <p:sp>
          <p:nvSpPr>
            <p:cNvPr id="6" name="Freeform 6"/>
            <p:cNvSpPr/>
            <p:nvPr/>
          </p:nvSpPr>
          <p:spPr>
            <a:xfrm>
              <a:off x="44450" y="48260"/>
              <a:ext cx="316230" cy="337820"/>
            </a:xfrm>
            <a:custGeom>
              <a:avLst/>
              <a:gdLst/>
              <a:ahLst/>
              <a:cxnLst/>
              <a:rect l="l" t="t" r="r" b="b"/>
              <a:pathLst>
                <a:path w="316230" h="337820">
                  <a:moveTo>
                    <a:pt x="223520" y="320040"/>
                  </a:moveTo>
                  <a:cubicBezTo>
                    <a:pt x="128270" y="285750"/>
                    <a:pt x="92710" y="243840"/>
                    <a:pt x="68580" y="212090"/>
                  </a:cubicBezTo>
                  <a:cubicBezTo>
                    <a:pt x="46990" y="184150"/>
                    <a:pt x="25400" y="152400"/>
                    <a:pt x="15240" y="123190"/>
                  </a:cubicBezTo>
                  <a:cubicBezTo>
                    <a:pt x="6350" y="99060"/>
                    <a:pt x="0" y="71120"/>
                    <a:pt x="6350" y="50800"/>
                  </a:cubicBezTo>
                  <a:cubicBezTo>
                    <a:pt x="11430" y="33020"/>
                    <a:pt x="29210" y="16510"/>
                    <a:pt x="44450" y="8890"/>
                  </a:cubicBezTo>
                  <a:cubicBezTo>
                    <a:pt x="59690" y="1270"/>
                    <a:pt x="82550" y="0"/>
                    <a:pt x="99060" y="3810"/>
                  </a:cubicBezTo>
                  <a:cubicBezTo>
                    <a:pt x="115570" y="7620"/>
                    <a:pt x="128270" y="17780"/>
                    <a:pt x="144780" y="35560"/>
                  </a:cubicBezTo>
                  <a:cubicBezTo>
                    <a:pt x="177800" y="73660"/>
                    <a:pt x="254000" y="194310"/>
                    <a:pt x="257810" y="246380"/>
                  </a:cubicBezTo>
                  <a:cubicBezTo>
                    <a:pt x="260350" y="275590"/>
                    <a:pt x="246380" y="300990"/>
                    <a:pt x="232410" y="316230"/>
                  </a:cubicBezTo>
                  <a:cubicBezTo>
                    <a:pt x="220980" y="328930"/>
                    <a:pt x="201930" y="334010"/>
                    <a:pt x="185420" y="335280"/>
                  </a:cubicBezTo>
                  <a:cubicBezTo>
                    <a:pt x="168910" y="336550"/>
                    <a:pt x="149860" y="334010"/>
                    <a:pt x="135890" y="323850"/>
                  </a:cubicBezTo>
                  <a:cubicBezTo>
                    <a:pt x="119380" y="311150"/>
                    <a:pt x="99060" y="279400"/>
                    <a:pt x="99060" y="257810"/>
                  </a:cubicBezTo>
                  <a:cubicBezTo>
                    <a:pt x="99060" y="236220"/>
                    <a:pt x="115570" y="204470"/>
                    <a:pt x="133350" y="191770"/>
                  </a:cubicBezTo>
                  <a:cubicBezTo>
                    <a:pt x="151130" y="179070"/>
                    <a:pt x="186690" y="173990"/>
                    <a:pt x="207010" y="181610"/>
                  </a:cubicBezTo>
                  <a:cubicBezTo>
                    <a:pt x="227330" y="189230"/>
                    <a:pt x="250190" y="218440"/>
                    <a:pt x="256540" y="237490"/>
                  </a:cubicBezTo>
                  <a:cubicBezTo>
                    <a:pt x="261620" y="254000"/>
                    <a:pt x="257810" y="273050"/>
                    <a:pt x="251460" y="288290"/>
                  </a:cubicBezTo>
                  <a:cubicBezTo>
                    <a:pt x="245110" y="302260"/>
                    <a:pt x="232410" y="317500"/>
                    <a:pt x="218440" y="325120"/>
                  </a:cubicBezTo>
                  <a:cubicBezTo>
                    <a:pt x="204470" y="332740"/>
                    <a:pt x="184150" y="337820"/>
                    <a:pt x="167640" y="335280"/>
                  </a:cubicBezTo>
                  <a:cubicBezTo>
                    <a:pt x="152400" y="332740"/>
                    <a:pt x="137160" y="323850"/>
                    <a:pt x="123190" y="312420"/>
                  </a:cubicBezTo>
                  <a:cubicBezTo>
                    <a:pt x="105410" y="297180"/>
                    <a:pt x="90170" y="274320"/>
                    <a:pt x="73660" y="247650"/>
                  </a:cubicBezTo>
                  <a:cubicBezTo>
                    <a:pt x="50800" y="210820"/>
                    <a:pt x="15240" y="143510"/>
                    <a:pt x="6350" y="106680"/>
                  </a:cubicBezTo>
                  <a:cubicBezTo>
                    <a:pt x="1270" y="85090"/>
                    <a:pt x="1270" y="66040"/>
                    <a:pt x="6350" y="50800"/>
                  </a:cubicBezTo>
                  <a:cubicBezTo>
                    <a:pt x="10160" y="38100"/>
                    <a:pt x="19050" y="27940"/>
                    <a:pt x="27940" y="20320"/>
                  </a:cubicBezTo>
                  <a:cubicBezTo>
                    <a:pt x="36830" y="12700"/>
                    <a:pt x="49530" y="5080"/>
                    <a:pt x="62230" y="2540"/>
                  </a:cubicBezTo>
                  <a:cubicBezTo>
                    <a:pt x="77470" y="0"/>
                    <a:pt x="102870" y="3810"/>
                    <a:pt x="116840" y="10160"/>
                  </a:cubicBezTo>
                  <a:cubicBezTo>
                    <a:pt x="128270" y="15240"/>
                    <a:pt x="134620" y="22860"/>
                    <a:pt x="144780" y="35560"/>
                  </a:cubicBezTo>
                  <a:cubicBezTo>
                    <a:pt x="163830" y="60960"/>
                    <a:pt x="182880" y="142240"/>
                    <a:pt x="210820" y="162560"/>
                  </a:cubicBezTo>
                  <a:cubicBezTo>
                    <a:pt x="228600" y="175260"/>
                    <a:pt x="255270" y="165100"/>
                    <a:pt x="271780" y="172720"/>
                  </a:cubicBezTo>
                  <a:cubicBezTo>
                    <a:pt x="284480" y="177800"/>
                    <a:pt x="293370" y="185420"/>
                    <a:pt x="300990" y="196850"/>
                  </a:cubicBezTo>
                  <a:cubicBezTo>
                    <a:pt x="309880" y="210820"/>
                    <a:pt x="316230" y="233680"/>
                    <a:pt x="316230" y="250190"/>
                  </a:cubicBezTo>
                  <a:cubicBezTo>
                    <a:pt x="316230" y="262890"/>
                    <a:pt x="312420" y="275590"/>
                    <a:pt x="304800" y="285750"/>
                  </a:cubicBezTo>
                  <a:cubicBezTo>
                    <a:pt x="295910" y="298450"/>
                    <a:pt x="275590" y="313690"/>
                    <a:pt x="260350" y="318770"/>
                  </a:cubicBezTo>
                  <a:cubicBezTo>
                    <a:pt x="247650" y="322580"/>
                    <a:pt x="223520" y="320040"/>
                    <a:pt x="223520" y="32004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522784" y="2525612"/>
            <a:ext cx="11242433" cy="632386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38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4. 프로젝트 수행 결과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05109"/>
            <a:ext cx="18288000" cy="576000"/>
            <a:chOff x="0" y="0"/>
            <a:chExt cx="24384000" cy="76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" b="-10204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28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1020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256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10204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186164" y="2342835"/>
            <a:ext cx="9073136" cy="6515353"/>
            <a:chOff x="0" y="0"/>
            <a:chExt cx="2389632" cy="17159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9632" cy="1715978"/>
            </a:xfrm>
            <a:custGeom>
              <a:avLst/>
              <a:gdLst/>
              <a:ahLst/>
              <a:cxnLst/>
              <a:rect l="l" t="t" r="r" b="b"/>
              <a:pathLst>
                <a:path w="2389632" h="1715978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1674167"/>
                  </a:lnTo>
                  <a:cubicBezTo>
                    <a:pt x="2389632" y="1685256"/>
                    <a:pt x="2385227" y="1695891"/>
                    <a:pt x="2377386" y="1703732"/>
                  </a:cubicBezTo>
                  <a:cubicBezTo>
                    <a:pt x="2369545" y="1711573"/>
                    <a:pt x="2358911" y="1715978"/>
                    <a:pt x="2347822" y="1715978"/>
                  </a:cubicBezTo>
                  <a:lnTo>
                    <a:pt x="41811" y="1715978"/>
                  </a:lnTo>
                  <a:cubicBezTo>
                    <a:pt x="18719" y="1715978"/>
                    <a:pt x="0" y="1697259"/>
                    <a:pt x="0" y="1674167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89632" cy="17731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</a:rPr>
                <a:t>    플랫폼 - visual studio code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FFFFFF"/>
                </a:solidFill>
                <a:latin typeface="Disket Mono"/>
                <a:ea typeface="Disket Mono"/>
              </a:endParaR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html css javascript react jsx 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powershell Node.js scoop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8614467" y="4736070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234164" y="588745"/>
            <a:ext cx="1211480" cy="624416"/>
            <a:chOff x="0" y="0"/>
            <a:chExt cx="1615307" cy="832555"/>
          </a:xfrm>
        </p:grpSpPr>
        <p:sp>
          <p:nvSpPr>
            <p:cNvPr id="13" name="TextBox 13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14" name="Freeform 14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191499" y="729709"/>
            <a:ext cx="862336" cy="327152"/>
            <a:chOff x="0" y="0"/>
            <a:chExt cx="1149782" cy="436203"/>
          </a:xfrm>
        </p:grpSpPr>
        <p:sp>
          <p:nvSpPr>
            <p:cNvPr id="16" name="TextBox 16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8863538" y="703945"/>
            <a:ext cx="908861" cy="327152"/>
            <a:chOff x="0" y="0"/>
            <a:chExt cx="1211815" cy="436203"/>
          </a:xfrm>
        </p:grpSpPr>
        <p:sp>
          <p:nvSpPr>
            <p:cNvPr id="19" name="TextBox 19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692051" y="437309"/>
            <a:ext cx="1979639" cy="860424"/>
            <a:chOff x="0" y="0"/>
            <a:chExt cx="521386" cy="226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1386" cy="226614"/>
            </a:xfrm>
            <a:custGeom>
              <a:avLst/>
              <a:gdLst/>
              <a:ahLst/>
              <a:cxnLst/>
              <a:rect l="l" t="t" r="r" b="b"/>
              <a:pathLst>
                <a:path w="521386" h="226614">
                  <a:moveTo>
                    <a:pt x="113307" y="0"/>
                  </a:moveTo>
                  <a:lnTo>
                    <a:pt x="408079" y="0"/>
                  </a:lnTo>
                  <a:cubicBezTo>
                    <a:pt x="438130" y="0"/>
                    <a:pt x="466950" y="11938"/>
                    <a:pt x="488200" y="33187"/>
                  </a:cubicBezTo>
                  <a:cubicBezTo>
                    <a:pt x="509449" y="54436"/>
                    <a:pt x="521386" y="83256"/>
                    <a:pt x="521386" y="113307"/>
                  </a:cubicBezTo>
                  <a:lnTo>
                    <a:pt x="521386" y="113307"/>
                  </a:lnTo>
                  <a:cubicBezTo>
                    <a:pt x="521386" y="175885"/>
                    <a:pt x="470657" y="226614"/>
                    <a:pt x="408079" y="226614"/>
                  </a:cubicBezTo>
                  <a:lnTo>
                    <a:pt x="113307" y="226614"/>
                  </a:lnTo>
                  <a:cubicBezTo>
                    <a:pt x="83256" y="226614"/>
                    <a:pt x="54436" y="214676"/>
                    <a:pt x="33187" y="193427"/>
                  </a:cubicBezTo>
                  <a:cubicBezTo>
                    <a:pt x="11938" y="172178"/>
                    <a:pt x="0" y="143358"/>
                    <a:pt x="0" y="113307"/>
                  </a:cubicBezTo>
                  <a:lnTo>
                    <a:pt x="0" y="113307"/>
                  </a:lnTo>
                  <a:cubicBezTo>
                    <a:pt x="0" y="83256"/>
                    <a:pt x="11938" y="54436"/>
                    <a:pt x="33187" y="33187"/>
                  </a:cubicBezTo>
                  <a:cubicBezTo>
                    <a:pt x="54436" y="11938"/>
                    <a:pt x="83256" y="0"/>
                    <a:pt x="113307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521386" cy="29328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Arcade Gamer"/>
                </a:rPr>
                <a:t>1-3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2661732"/>
            <a:ext cx="6370672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ea typeface="Arcade Gamer"/>
              </a:rPr>
              <a:t>활용 장비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4862083"/>
            <a:ext cx="6370672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ea typeface="Arcade Gamer"/>
              </a:rPr>
              <a:t>및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7058848"/>
            <a:ext cx="6370672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ea typeface="Arcade Gamer"/>
              </a:rPr>
              <a:t>재료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8614467" y="5582991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90419"/>
            <a:ext cx="16173784" cy="7167881"/>
            <a:chOff x="0" y="-6946"/>
            <a:chExt cx="4259762" cy="18878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946"/>
              <a:ext cx="4259762" cy="18878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5999"/>
                </a:lnSpc>
              </a:pP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벽돌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부시기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게임을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개발해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보았다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canvas를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활용해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화면에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그래픽을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랜더링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해서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개발해봤다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html과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css로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객체를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만들면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객체마다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class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또는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id를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지정해주고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하나하나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모양을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지정해주고</a:t>
              </a:r>
              <a:endParaRPr lang="en-US" sz="2399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효과를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주고싶으면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변수와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함수를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생성해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하나하나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지정해야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하는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것을</a:t>
              </a:r>
              <a:endParaRPr lang="en-US" sz="2399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js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함수를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이용해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도형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,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텍스트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등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그리고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변수와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함수를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한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문단의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코드로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해결해서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매우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편리했다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ko-KR" alt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처음 써보는 코드와 함수들 덕분에 실력이 증진에 효과가 있었다</a:t>
              </a:r>
              <a:r>
                <a:rPr lang="en-US" altLang="ko-KR" sz="2399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  <a:endParaRPr lang="en-US" sz="2399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팀원들이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만든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게임을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모아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react를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이용해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연결해볼려고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시도해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봤지만</a:t>
              </a:r>
              <a:endParaRPr lang="en-US" sz="2399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js와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react의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호환성의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문제로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완성하지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못한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것이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아쉽고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ko-KR" alt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처음하는</a:t>
              </a:r>
              <a:r>
                <a:rPr lang="ko-KR" alt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프로젝트인 만큼 미숙한점이 많고 아쉬운 점이 많았지만 다음 프로젝트는 더 좋은 결과물을 만들고 싶다</a:t>
              </a:r>
              <a:r>
                <a:rPr lang="en-US" altLang="ko-KR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  <a:endParaRPr lang="en-US" sz="2399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다음에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React</a:t>
              </a:r>
              <a:r>
                <a:rPr lang="ko-KR" alt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를 다시 </a:t>
              </a:r>
              <a:r>
                <a:rPr lang="ko-KR" alt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쓰게된다면</a:t>
              </a:r>
              <a:r>
                <a:rPr lang="ko-KR" alt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다른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언어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,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다른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플렛폼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ko-KR" alt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등을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이용해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호환성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문제를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해결하고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성공시켜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보고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싶다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5. 자체 평가 의견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812013" y="400761"/>
            <a:ext cx="4198700" cy="3000322"/>
            <a:chOff x="0" y="0"/>
            <a:chExt cx="5598267" cy="400043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835707"/>
              <a:ext cx="5598267" cy="3164723"/>
              <a:chOff x="0" y="0"/>
              <a:chExt cx="1772691" cy="100210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72691" cy="1002109"/>
              </a:xfrm>
              <a:custGeom>
                <a:avLst/>
                <a:gdLst/>
                <a:ahLst/>
                <a:cxnLst/>
                <a:rect l="l" t="t" r="r" b="b"/>
                <a:pathLst>
                  <a:path w="1772691" h="1002109">
                    <a:moveTo>
                      <a:pt x="36099" y="0"/>
                    </a:moveTo>
                    <a:lnTo>
                      <a:pt x="1736592" y="0"/>
                    </a:lnTo>
                    <a:cubicBezTo>
                      <a:pt x="1746166" y="0"/>
                      <a:pt x="1755348" y="3803"/>
                      <a:pt x="1762118" y="10573"/>
                    </a:cubicBezTo>
                    <a:cubicBezTo>
                      <a:pt x="1768888" y="17343"/>
                      <a:pt x="1772691" y="26525"/>
                      <a:pt x="1772691" y="36099"/>
                    </a:cubicBezTo>
                    <a:lnTo>
                      <a:pt x="1772691" y="966010"/>
                    </a:lnTo>
                    <a:cubicBezTo>
                      <a:pt x="1772691" y="985947"/>
                      <a:pt x="1756529" y="1002109"/>
                      <a:pt x="1736592" y="1002109"/>
                    </a:cubicBezTo>
                    <a:lnTo>
                      <a:pt x="36099" y="1002109"/>
                    </a:lnTo>
                    <a:cubicBezTo>
                      <a:pt x="26525" y="1002109"/>
                      <a:pt x="17343" y="998306"/>
                      <a:pt x="10573" y="991536"/>
                    </a:cubicBezTo>
                    <a:cubicBezTo>
                      <a:pt x="3803" y="984766"/>
                      <a:pt x="0" y="975584"/>
                      <a:pt x="0" y="966010"/>
                    </a:cubicBezTo>
                    <a:lnTo>
                      <a:pt x="0" y="36099"/>
                    </a:lnTo>
                    <a:cubicBezTo>
                      <a:pt x="0" y="26525"/>
                      <a:pt x="3803" y="17343"/>
                      <a:pt x="10573" y="10573"/>
                    </a:cubicBezTo>
                    <a:cubicBezTo>
                      <a:pt x="17343" y="3803"/>
                      <a:pt x="26525" y="0"/>
                      <a:pt x="36099" y="0"/>
                    </a:cubicBezTo>
                    <a:close/>
                  </a:path>
                </a:pathLst>
              </a:custGeom>
              <a:solidFill>
                <a:srgbClr val="21EF8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772691" cy="1040209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000000"/>
                    </a:solidFill>
                    <a:ea typeface="Garet Bold"/>
                  </a:rPr>
                  <a:t>팀장 이진혁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ea typeface="Garet"/>
                  </a:rPr>
                  <a:t>벽돌 부시기 개발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ea typeface="Garet"/>
                  </a:rPr>
                  <a:t>메인 웹페이지 개발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Garet"/>
                    <a:ea typeface="Garet"/>
                  </a:rPr>
                  <a:t>React를 이용해 웹 연결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963423" y="0"/>
              <a:ext cx="1671421" cy="1671414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00C49C"/>
              </a:solidFill>
              <a:ln w="12700">
                <a:noFill/>
              </a:ln>
            </p:spPr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4873"/>
              <a:ext cx="4259762" cy="187601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ct val="150000"/>
                </a:lnSpc>
              </a:pPr>
              <a:endParaRPr lang="en-US" sz="2399" dirty="0">
                <a:solidFill>
                  <a:srgbClr val="FFFFFF"/>
                </a:solidFill>
                <a:latin typeface="Garet"/>
                <a:ea typeface="Garet"/>
              </a:endParaRPr>
            </a:p>
            <a:p>
              <a:pPr>
                <a:lnSpc>
                  <a:spcPct val="150000"/>
                </a:lnSpc>
              </a:pP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vscode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에서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작성한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코드는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React에서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호환되지않는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언어와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기능들이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있어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구현할수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없었고</a:t>
              </a:r>
              <a:endParaRPr lang="en-US" sz="2399" dirty="0">
                <a:solidFill>
                  <a:srgbClr val="FFFFFF"/>
                </a:solidFill>
                <a:latin typeface="Garet"/>
                <a:ea typeface="Garet"/>
              </a:endParaRPr>
            </a:p>
            <a:p>
              <a:pPr>
                <a:lnSpc>
                  <a:spcPct val="150000"/>
                </a:lnSpc>
              </a:pP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탁구게임인만큼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패들을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휘두르는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힘 ,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방향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,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타이밍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공의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회전속도,회전방향,나아가는힘,속력</a:t>
              </a:r>
              <a:endParaRPr lang="en-US" sz="2399" dirty="0">
                <a:solidFill>
                  <a:srgbClr val="FFFFFF"/>
                </a:solidFill>
                <a:latin typeface="Garet"/>
                <a:ea typeface="Garet"/>
              </a:endParaRPr>
            </a:p>
            <a:p>
              <a:pPr>
                <a:lnSpc>
                  <a:spcPct val="150000"/>
                </a:lnSpc>
              </a:pP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공이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테이틀에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닿았을때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작용하는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회전의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마찰과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힘을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이용하여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상응하는반작용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등을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구현하여</a:t>
              </a:r>
              <a:endParaRPr lang="en-US" sz="2399" dirty="0">
                <a:solidFill>
                  <a:srgbClr val="FFFFFF"/>
                </a:solidFill>
                <a:ea typeface="Garet"/>
              </a:endParaRPr>
            </a:p>
            <a:p>
              <a:pPr>
                <a:lnSpc>
                  <a:spcPct val="150000"/>
                </a:lnSpc>
              </a:pP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탁구기술인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드라이브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,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커브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,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컷트등을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구현하여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좀더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역동적이고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재미있으면서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긴장감을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주는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효과와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그래픽을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구현할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수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없어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아쉬웠다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추 후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다른언어에서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EX) python , Android Studio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등등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다시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시도해본다면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긍정적인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결과가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나올것으로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기대된다</a:t>
              </a:r>
              <a:endParaRPr lang="en-US" sz="2399" dirty="0">
                <a:solidFill>
                  <a:srgbClr val="FFFFFF"/>
                </a:solidFill>
                <a:latin typeface="Garet"/>
                <a:ea typeface="Gare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게임을 실행하여 테스트를 </a:t>
              </a:r>
              <a:r>
                <a:rPr lang="ko-KR" alt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해봤을때</a:t>
              </a: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패들의 움직임이 뚝뚝 </a:t>
              </a:r>
              <a:r>
                <a:rPr lang="ko-KR" alt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끊켜서</a:t>
              </a: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ko-KR" alt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끊키지않고</a:t>
              </a: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부드럽게 움직이며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공을 좀더 수월하게 </a:t>
              </a:r>
              <a:r>
                <a:rPr lang="ko-KR" alt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받을수있게</a:t>
              </a: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함수를 추가하여 바꾸어 게임을 플레이 </a:t>
              </a:r>
              <a:r>
                <a:rPr lang="ko-KR" alt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해보앗으나</a:t>
              </a: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처음에 경우가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공의 진행방향이나 </a:t>
              </a:r>
              <a:r>
                <a:rPr lang="ko-KR" alt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속력을고려하여</a:t>
              </a: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먼저 </a:t>
              </a:r>
              <a:r>
                <a:rPr lang="ko-KR" alt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이동해야하는</a:t>
              </a: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ko-KR" alt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난이도가높아지고</a:t>
              </a: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공을 </a:t>
              </a:r>
              <a:r>
                <a:rPr lang="ko-KR" alt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받을때마다</a:t>
              </a: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공의 속도가 올라가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공을 </a:t>
              </a:r>
              <a:r>
                <a:rPr lang="ko-KR" alt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받아내었을땐</a:t>
              </a: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몸에 긴장감이 올라갔고 승부가 나는 순간은 한순간 풀어지며 짜릿한 느낌을 </a:t>
              </a:r>
              <a:r>
                <a:rPr lang="ko-KR" alt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받을수</a:t>
              </a: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있었다</a:t>
              </a:r>
              <a:endParaRPr lang="en-US" altLang="ko-KR" sz="2399" dirty="0">
                <a:solidFill>
                  <a:srgbClr val="FFFFFF"/>
                </a:solidFill>
                <a:latin typeface="Garet"/>
                <a:ea typeface="Gare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추후에 또 다른 프로젝트를 진행하게 되었을 때를 대비하여 다양한 경우의 수를 만들어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내가 선택할 수 있게끔 실력을 더욱 키우겠다는 동기부여가 되는 프로젝트였다</a:t>
              </a:r>
            </a:p>
            <a:p>
              <a:pPr>
                <a:lnSpc>
                  <a:spcPts val="5999"/>
                </a:lnSpc>
              </a:pPr>
              <a:endParaRPr lang="en-US" sz="2399" dirty="0">
                <a:solidFill>
                  <a:srgbClr val="FFFFFF"/>
                </a:solidFill>
                <a:latin typeface="Garet"/>
                <a:ea typeface="Garet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5. 자체 평가 의견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139068" y="413207"/>
            <a:ext cx="3731510" cy="2948743"/>
            <a:chOff x="0" y="0"/>
            <a:chExt cx="4975347" cy="393165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855088"/>
              <a:ext cx="4975347" cy="3076570"/>
              <a:chOff x="0" y="0"/>
              <a:chExt cx="1542172" cy="95362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2172" cy="953622"/>
              </a:xfrm>
              <a:custGeom>
                <a:avLst/>
                <a:gdLst/>
                <a:ahLst/>
                <a:cxnLst/>
                <a:rect l="l" t="t" r="r" b="b"/>
                <a:pathLst>
                  <a:path w="1542172" h="953622">
                    <a:moveTo>
                      <a:pt x="41495" y="0"/>
                    </a:moveTo>
                    <a:lnTo>
                      <a:pt x="1500677" y="0"/>
                    </a:lnTo>
                    <a:cubicBezTo>
                      <a:pt x="1511682" y="0"/>
                      <a:pt x="1522237" y="4372"/>
                      <a:pt x="1530018" y="12154"/>
                    </a:cubicBezTo>
                    <a:cubicBezTo>
                      <a:pt x="1537800" y="19935"/>
                      <a:pt x="1542172" y="30490"/>
                      <a:pt x="1542172" y="41495"/>
                    </a:cubicBezTo>
                    <a:lnTo>
                      <a:pt x="1542172" y="912127"/>
                    </a:lnTo>
                    <a:cubicBezTo>
                      <a:pt x="1542172" y="935044"/>
                      <a:pt x="1523594" y="953622"/>
                      <a:pt x="1500677" y="953622"/>
                    </a:cubicBezTo>
                    <a:lnTo>
                      <a:pt x="41495" y="953622"/>
                    </a:lnTo>
                    <a:cubicBezTo>
                      <a:pt x="30490" y="953622"/>
                      <a:pt x="19935" y="949250"/>
                      <a:pt x="12154" y="941468"/>
                    </a:cubicBezTo>
                    <a:cubicBezTo>
                      <a:pt x="4372" y="933687"/>
                      <a:pt x="0" y="923132"/>
                      <a:pt x="0" y="912127"/>
                    </a:cubicBezTo>
                    <a:lnTo>
                      <a:pt x="0" y="41495"/>
                    </a:lnTo>
                    <a:cubicBezTo>
                      <a:pt x="0" y="30490"/>
                      <a:pt x="4372" y="19935"/>
                      <a:pt x="12154" y="12154"/>
                    </a:cubicBezTo>
                    <a:cubicBezTo>
                      <a:pt x="19935" y="4372"/>
                      <a:pt x="30490" y="0"/>
                      <a:pt x="41495" y="0"/>
                    </a:cubicBezTo>
                    <a:close/>
                  </a:path>
                </a:pathLst>
              </a:custGeom>
              <a:solidFill>
                <a:srgbClr val="FF63D8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542172" cy="991722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000000"/>
                    </a:solidFill>
                    <a:ea typeface="Garet"/>
                  </a:rPr>
                  <a:t>강동준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ea typeface="Garet"/>
                  </a:rPr>
                  <a:t>핑퐁게임 개발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ea typeface="Garet"/>
                  </a:rPr>
                  <a:t>게임 통일성 디자인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ea typeface="Garet"/>
                  </a:rPr>
                  <a:t>영상 촬영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684492" y="0"/>
              <a:ext cx="1707481" cy="1707474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DB00D5"/>
              </a:solidFill>
              <a:ln w="12700">
                <a:noFill/>
              </a:ln>
            </p:spPr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259762" cy="18808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5999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결과적으로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매우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아쉬운점이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많았다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우선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생각보다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버그가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너무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많이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터져서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중간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중간에</a:t>
              </a:r>
              <a:endParaRPr lang="en-US" sz="2000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코드보완을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하느라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시간을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많이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잡아먹었고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본인이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생각하기에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코드를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너무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난해하게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짜서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작성을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한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본인이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이해를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하지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못하는</a:t>
              </a:r>
              <a:endParaRPr lang="en-US" sz="2000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상황이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일어났다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결국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코드를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이해하려고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또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코드를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만지다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보니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추가적으로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시간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손실도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일어나고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다른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작업에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상대적으로</a:t>
              </a:r>
              <a:endParaRPr lang="en-US" sz="2000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신경을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쓸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수가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없었고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퀄리티적으로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아쉬운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점이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매우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남았다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그리고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원래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계획은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React에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html을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연계하여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게임을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접속</a:t>
              </a:r>
              <a:endParaRPr lang="en-US" sz="2000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시키고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싶었는데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</a:rPr>
                <a:t>React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에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대한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지식이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전무하다보니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리액트를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실행하는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것부터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어려웠으며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겨우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실행시켜도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제대로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연동을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하지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못해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컴파일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에러가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뜨고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이것저것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불필요하게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만지다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보니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코드도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꼬여서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결국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제대로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하지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못한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것이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아쉬웠다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하지만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그래도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프로젝트를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진행하면서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적어도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코딩하는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것에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대해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생각을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다르게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하게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됐으며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그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과정에서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평소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사용하지</a:t>
              </a:r>
              <a:endParaRPr lang="en-US" sz="2000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않은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명령어들과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기능들을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사용하게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되니까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자연스럽게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코드에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대한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지식과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역량이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이전보다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늘어난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것 </a:t>
              </a:r>
              <a:r>
                <a:rPr lang="en-US" sz="2000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같다</a:t>
              </a: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5. 자체 평가 의견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275743" y="377087"/>
            <a:ext cx="3810922" cy="2674577"/>
            <a:chOff x="0" y="0"/>
            <a:chExt cx="5081230" cy="356610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864446"/>
              <a:ext cx="5081230" cy="2701658"/>
              <a:chOff x="0" y="0"/>
              <a:chExt cx="1727480" cy="9184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27480" cy="918490"/>
              </a:xfrm>
              <a:custGeom>
                <a:avLst/>
                <a:gdLst/>
                <a:ahLst/>
                <a:cxnLst/>
                <a:rect l="l" t="t" r="r" b="b"/>
                <a:pathLst>
                  <a:path w="1727480" h="918490">
                    <a:moveTo>
                      <a:pt x="40630" y="0"/>
                    </a:moveTo>
                    <a:lnTo>
                      <a:pt x="1686850" y="0"/>
                    </a:lnTo>
                    <a:cubicBezTo>
                      <a:pt x="1709289" y="0"/>
                      <a:pt x="1727480" y="18191"/>
                      <a:pt x="1727480" y="40630"/>
                    </a:cubicBezTo>
                    <a:lnTo>
                      <a:pt x="1727480" y="877860"/>
                    </a:lnTo>
                    <a:cubicBezTo>
                      <a:pt x="1727480" y="900300"/>
                      <a:pt x="1709289" y="918490"/>
                      <a:pt x="1686850" y="918490"/>
                    </a:cubicBezTo>
                    <a:lnTo>
                      <a:pt x="40630" y="918490"/>
                    </a:lnTo>
                    <a:cubicBezTo>
                      <a:pt x="18191" y="918490"/>
                      <a:pt x="0" y="900300"/>
                      <a:pt x="0" y="877860"/>
                    </a:cubicBezTo>
                    <a:lnTo>
                      <a:pt x="0" y="40630"/>
                    </a:lnTo>
                    <a:cubicBezTo>
                      <a:pt x="0" y="18191"/>
                      <a:pt x="18191" y="0"/>
                      <a:pt x="40630" y="0"/>
                    </a:cubicBezTo>
                    <a:close/>
                  </a:path>
                </a:pathLst>
              </a:custGeom>
              <a:solidFill>
                <a:srgbClr val="8488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727480" cy="956590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  <a:p>
                <a:pPr algn="ctr">
                  <a:lnSpc>
                    <a:spcPts val="3359"/>
                  </a:lnSpc>
                </a:pPr>
                <a:r>
                  <a:rPr lang="en-US" sz="2400">
                    <a:solidFill>
                      <a:srgbClr val="000000"/>
                    </a:solidFill>
                    <a:ea typeface="Garet"/>
                  </a:rPr>
                  <a:t>박병준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ea typeface="Garet"/>
                  </a:rPr>
                  <a:t>테트리스 개발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Garet"/>
                    <a:ea typeface="Garet"/>
                  </a:rPr>
                  <a:t>React코딩 보조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686874" y="0"/>
              <a:ext cx="1707481" cy="1707474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585EFF"/>
              </a:solidFill>
              <a:ln w="12700">
                <a:noFill/>
              </a:ln>
            </p:spPr>
          </p:sp>
        </p:grp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741922"/>
            <a:chOff x="0" y="0"/>
            <a:chExt cx="4259762" cy="20390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2039025"/>
            </a:xfrm>
            <a:custGeom>
              <a:avLst/>
              <a:gdLst/>
              <a:ahLst/>
              <a:cxnLst/>
              <a:rect l="l" t="t" r="r" b="b"/>
              <a:pathLst>
                <a:path w="4259762" h="2039025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2015570"/>
                  </a:lnTo>
                  <a:cubicBezTo>
                    <a:pt x="4259762" y="2028524"/>
                    <a:pt x="4249261" y="2039025"/>
                    <a:pt x="4236307" y="2039025"/>
                  </a:cubicBezTo>
                  <a:lnTo>
                    <a:pt x="23455" y="2039025"/>
                  </a:lnTo>
                  <a:cubicBezTo>
                    <a:pt x="17234" y="2039025"/>
                    <a:pt x="11268" y="2036554"/>
                    <a:pt x="6870" y="2032155"/>
                  </a:cubicBezTo>
                  <a:cubicBezTo>
                    <a:pt x="2471" y="2027756"/>
                    <a:pt x="0" y="2021791"/>
                    <a:pt x="0" y="2015570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2899"/>
              <a:ext cx="4259762" cy="202612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  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직설적으로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말하면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좀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아쉽다고도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생각한다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Garet"/>
                </a:rPr>
                <a:t>    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HTML, CSS,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JS에서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알게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된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점들도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활용하려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했으나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느낌상으로는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잘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활용하지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못했다고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생각한다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Garet"/>
                </a:rPr>
                <a:t>   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하지만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이것도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경험이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될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테고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개발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과정도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힘들다는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것도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알게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되었다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Garet"/>
                </a:rPr>
                <a:t>   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이번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프로젝트를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참여하면서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개인적으로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찾아보게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되면서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새로운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것들을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알게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되고</a:t>
              </a:r>
              <a:endParaRPr lang="en-US" sz="2399" dirty="0">
                <a:solidFill>
                  <a:srgbClr val="FFFFFF"/>
                </a:solidFill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Garet"/>
                </a:rPr>
                <a:t>   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그것들을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활용해서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지금의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프로젝트가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되었다고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생각하니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만족하게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된다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Garet"/>
                </a:rPr>
                <a:t>   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프로젝트를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참여하는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과정에서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나의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개인에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대한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역량도</a:t>
              </a:r>
              <a:r>
                <a:rPr lang="en-US" sz="2399" dirty="0">
                  <a:solidFill>
                    <a:srgbClr val="FFFFFF"/>
                  </a:solidFill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ea typeface="Garet"/>
                </a:rPr>
                <a:t>증가하고</a:t>
              </a:r>
              <a:endParaRPr lang="en-US" sz="2399" dirty="0">
                <a:solidFill>
                  <a:srgbClr val="FFFFFF"/>
                </a:solidFill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Garet"/>
                </a:rPr>
                <a:t>   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나름대로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경험이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쌓여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매우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만족한다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Garet"/>
                </a:rPr>
                <a:t>   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처음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하는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프로젝트이기도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하고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미숙한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점이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많다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Garet"/>
                </a:rPr>
                <a:t>   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하지만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그에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따라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성취감도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매우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Garet"/>
                  <a:ea typeface="Garet"/>
                </a:rPr>
                <a:t>느껴진다</a:t>
              </a:r>
              <a:r>
                <a:rPr lang="en-US" sz="2399" dirty="0">
                  <a:solidFill>
                    <a:srgbClr val="FFFFFF"/>
                  </a:solidFill>
                  <a:latin typeface="Garet"/>
                  <a:ea typeface="Garet"/>
                </a:rPr>
                <a:t>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5. 자체 평가 의견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943165" y="328911"/>
            <a:ext cx="4115706" cy="2901177"/>
            <a:chOff x="0" y="0"/>
            <a:chExt cx="5487609" cy="386823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853737"/>
              <a:ext cx="5487609" cy="3014498"/>
              <a:chOff x="0" y="0"/>
              <a:chExt cx="1865638" cy="102484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865638" cy="1024848"/>
              </a:xfrm>
              <a:custGeom>
                <a:avLst/>
                <a:gdLst/>
                <a:ahLst/>
                <a:cxnLst/>
                <a:rect l="l" t="t" r="r" b="b"/>
                <a:pathLst>
                  <a:path w="1865638" h="1024848">
                    <a:moveTo>
                      <a:pt x="37621" y="0"/>
                    </a:moveTo>
                    <a:lnTo>
                      <a:pt x="1828017" y="0"/>
                    </a:lnTo>
                    <a:cubicBezTo>
                      <a:pt x="1837995" y="0"/>
                      <a:pt x="1847564" y="3964"/>
                      <a:pt x="1854619" y="11019"/>
                    </a:cubicBezTo>
                    <a:cubicBezTo>
                      <a:pt x="1861674" y="18074"/>
                      <a:pt x="1865638" y="27644"/>
                      <a:pt x="1865638" y="37621"/>
                    </a:cubicBezTo>
                    <a:lnTo>
                      <a:pt x="1865638" y="987226"/>
                    </a:lnTo>
                    <a:cubicBezTo>
                      <a:pt x="1865638" y="997204"/>
                      <a:pt x="1861674" y="1006773"/>
                      <a:pt x="1854619" y="1013829"/>
                    </a:cubicBezTo>
                    <a:cubicBezTo>
                      <a:pt x="1847564" y="1020884"/>
                      <a:pt x="1837995" y="1024848"/>
                      <a:pt x="1828017" y="1024848"/>
                    </a:cubicBezTo>
                    <a:lnTo>
                      <a:pt x="37621" y="1024848"/>
                    </a:lnTo>
                    <a:cubicBezTo>
                      <a:pt x="27644" y="1024848"/>
                      <a:pt x="18074" y="1020884"/>
                      <a:pt x="11019" y="1013829"/>
                    </a:cubicBezTo>
                    <a:cubicBezTo>
                      <a:pt x="3964" y="1006773"/>
                      <a:pt x="0" y="997204"/>
                      <a:pt x="0" y="987226"/>
                    </a:cubicBezTo>
                    <a:lnTo>
                      <a:pt x="0" y="37621"/>
                    </a:lnTo>
                    <a:cubicBezTo>
                      <a:pt x="0" y="27644"/>
                      <a:pt x="3964" y="18074"/>
                      <a:pt x="11019" y="11019"/>
                    </a:cubicBezTo>
                    <a:cubicBezTo>
                      <a:pt x="18074" y="3964"/>
                      <a:pt x="27644" y="0"/>
                      <a:pt x="37621" y="0"/>
                    </a:cubicBezTo>
                    <a:close/>
                  </a:path>
                </a:pathLst>
              </a:custGeom>
              <a:solidFill>
                <a:srgbClr val="FFD70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865638" cy="1062948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  <a:p>
                <a:pPr algn="ctr">
                  <a:lnSpc>
                    <a:spcPts val="3359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ea typeface="Garet"/>
                  </a:rPr>
                  <a:t>최기원</a:t>
                </a:r>
                <a:endParaRPr lang="en-US" sz="1899" dirty="0">
                  <a:solidFill>
                    <a:srgbClr val="000000"/>
                  </a:solidFill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ko-KR" altLang="en-US" sz="1899" dirty="0">
                    <a:solidFill>
                      <a:srgbClr val="000000"/>
                    </a:solidFill>
                    <a:ea typeface="Garet"/>
                  </a:rPr>
                  <a:t>뱀 게임 개발</a:t>
                </a:r>
                <a:endParaRPr lang="en-US" sz="1899" dirty="0">
                  <a:solidFill>
                    <a:srgbClr val="000000"/>
                  </a:solidFill>
                  <a:ea typeface="Garet"/>
                </a:endParaRPr>
              </a:p>
              <a:p>
                <a:pPr algn="ctr">
                  <a:lnSpc>
                    <a:spcPts val="2659"/>
                  </a:lnSpc>
                </a:pPr>
                <a:r>
                  <a:rPr lang="ko-KR" altLang="en-US" sz="1899" dirty="0">
                    <a:solidFill>
                      <a:srgbClr val="000000"/>
                    </a:solidFill>
                    <a:ea typeface="Garet"/>
                  </a:rPr>
                  <a:t>게임 속 도구들 이미지 디자인</a:t>
                </a:r>
                <a:endParaRPr lang="en-US" sz="1899" dirty="0">
                  <a:solidFill>
                    <a:srgbClr val="000000"/>
                  </a:solidFill>
                  <a:ea typeface="Garet"/>
                </a:endParaR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890064" y="0"/>
              <a:ext cx="1707481" cy="1707474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C8A906"/>
              </a:solidFill>
              <a:ln w="12700">
                <a:noFill/>
              </a:ln>
            </p:spPr>
          </p:sp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6792"/>
            <a:ext cx="16173784" cy="7141508"/>
            <a:chOff x="0" y="0"/>
            <a:chExt cx="4259762" cy="18808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9762" cy="1880891"/>
            </a:xfrm>
            <a:custGeom>
              <a:avLst/>
              <a:gdLst/>
              <a:ahLst/>
              <a:cxnLst/>
              <a:rect l="l" t="t" r="r" b="b"/>
              <a:pathLst>
                <a:path w="4259762" h="1880891">
                  <a:moveTo>
                    <a:pt x="23455" y="0"/>
                  </a:moveTo>
                  <a:lnTo>
                    <a:pt x="4236307" y="0"/>
                  </a:lnTo>
                  <a:cubicBezTo>
                    <a:pt x="4242528" y="0"/>
                    <a:pt x="4248494" y="2471"/>
                    <a:pt x="4252892" y="6870"/>
                  </a:cubicBezTo>
                  <a:cubicBezTo>
                    <a:pt x="4257291" y="11268"/>
                    <a:pt x="4259762" y="17234"/>
                    <a:pt x="4259762" y="23455"/>
                  </a:cubicBezTo>
                  <a:lnTo>
                    <a:pt x="4259762" y="1857436"/>
                  </a:lnTo>
                  <a:cubicBezTo>
                    <a:pt x="4259762" y="1870390"/>
                    <a:pt x="4249261" y="1880891"/>
                    <a:pt x="4236307" y="1880891"/>
                  </a:cubicBezTo>
                  <a:lnTo>
                    <a:pt x="23455" y="1880891"/>
                  </a:lnTo>
                  <a:cubicBezTo>
                    <a:pt x="17234" y="1880891"/>
                    <a:pt x="11268" y="1878420"/>
                    <a:pt x="6870" y="1874021"/>
                  </a:cubicBezTo>
                  <a:cubicBezTo>
                    <a:pt x="2471" y="1869622"/>
                    <a:pt x="0" y="1863657"/>
                    <a:pt x="0" y="1857436"/>
                  </a:cubicBezTo>
                  <a:lnTo>
                    <a:pt x="0" y="23455"/>
                  </a:lnTo>
                  <a:cubicBezTo>
                    <a:pt x="0" y="17234"/>
                    <a:pt x="2471" y="11268"/>
                    <a:pt x="6870" y="6870"/>
                  </a:cubicBezTo>
                  <a:cubicBezTo>
                    <a:pt x="11268" y="2471"/>
                    <a:pt x="17234" y="0"/>
                    <a:pt x="2345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461"/>
              <a:ext cx="4259762" cy="186643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      </a:t>
              </a:r>
              <a:r>
                <a:rPr lang="ko-KR" alt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종합 평가</a:t>
              </a:r>
              <a:endParaRPr lang="en-US" sz="2399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     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본론부터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말하자면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정말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아쉬웠다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</a:rPr>
                <a:t>      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처음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계획했던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React부분이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호환성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때문에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실행이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되지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않아서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구현을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못 한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것이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아쉬웠다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</a:rPr>
                <a:t>       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JS, HTML, CSS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부분은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수업에서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배운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것과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배우지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못한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범위를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써서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만들어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복습도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하고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처음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써보는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코드들도</a:t>
              </a:r>
              <a:endParaRPr lang="en-US" sz="2399" dirty="0">
                <a:solidFill>
                  <a:srgbClr val="FFFFFF"/>
                </a:solidFill>
                <a:latin typeface="Agency FB" panose="020B0503020202020204" pitchFamily="34" charset="0"/>
                <a:ea typeface="Garet"/>
              </a:endParaRP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     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매우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유용한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것이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많아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정말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많이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배우고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실력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증진에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도움이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많이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되었다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,</a:t>
              </a: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     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생각보다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개발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과정이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정말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힘들다는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것을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느꼈다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</a:rPr>
                <a:t>      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적절히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섞어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생각한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것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만큼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구현이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잘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되어서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매우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만족한다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</a:p>
            <a:p>
              <a:pPr>
                <a:lnSpc>
                  <a:spcPts val="599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</a:rPr>
                <a:t>      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프로젝트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과정에서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실력과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경험이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쌓여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 </a:t>
              </a:r>
              <a:r>
                <a:rPr lang="en-US" sz="2399" dirty="0" err="1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좋았다</a:t>
              </a:r>
              <a:r>
                <a:rPr lang="en-US" sz="2399" dirty="0">
                  <a:solidFill>
                    <a:srgbClr val="FFFFFF"/>
                  </a:solidFill>
                  <a:latin typeface="Agency FB" panose="020B0503020202020204" pitchFamily="34" charset="0"/>
                  <a:ea typeface="Garet"/>
                </a:rPr>
                <a:t>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09650"/>
            <a:ext cx="1617378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</a:rPr>
              <a:t>5. 자체 평가 의견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05109"/>
            <a:ext cx="18288000" cy="576000"/>
            <a:chOff x="0" y="0"/>
            <a:chExt cx="24384000" cy="76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1020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28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1020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256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10204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7002032" y="6114605"/>
            <a:ext cx="3590504" cy="3590504"/>
          </a:xfrm>
          <a:custGeom>
            <a:avLst/>
            <a:gdLst/>
            <a:ahLst/>
            <a:cxnLst/>
            <a:rect l="l" t="t" r="r" b="b"/>
            <a:pathLst>
              <a:path w="3590504" h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81398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08423" y="8857429"/>
            <a:ext cx="24840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1" r="-1731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14350" y="8857429"/>
            <a:ext cx="471618" cy="847680"/>
          </a:xfrm>
          <a:custGeom>
            <a:avLst/>
            <a:gdLst/>
            <a:ahLst/>
            <a:cxnLst/>
            <a:rect l="l" t="t" r="r" b="b"/>
            <a:pathLst>
              <a:path w="471618" h="847680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51826" y="716781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72125" y="756289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39918" y="697028"/>
            <a:ext cx="548836" cy="587276"/>
          </a:xfrm>
          <a:custGeom>
            <a:avLst/>
            <a:gdLst/>
            <a:ahLst/>
            <a:cxnLst/>
            <a:rect l="l" t="t" r="r" b="b"/>
            <a:pathLst>
              <a:path w="548836" h="58727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735167" y="716781"/>
            <a:ext cx="587276" cy="547769"/>
          </a:xfrm>
          <a:custGeom>
            <a:avLst/>
            <a:gdLst/>
            <a:ahLst/>
            <a:cxnLst/>
            <a:rect l="l" t="t" r="r" b="b"/>
            <a:pathLst>
              <a:path w="587276" h="547769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590" r="1159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92632" y="8857429"/>
            <a:ext cx="2913900" cy="847680"/>
          </a:xfrm>
          <a:custGeom>
            <a:avLst/>
            <a:gdLst/>
            <a:ahLst/>
            <a:cxnLst/>
            <a:rect l="l" t="t" r="r" b="b"/>
            <a:pathLst>
              <a:path w="2913900" h="84768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467052" y="736535"/>
            <a:ext cx="702268" cy="547769"/>
          </a:xfrm>
          <a:custGeom>
            <a:avLst/>
            <a:gdLst/>
            <a:ahLst/>
            <a:cxnLst/>
            <a:rect l="l" t="t" r="r" b="b"/>
            <a:pathLst>
              <a:path w="702268" h="547769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75294" y="697028"/>
            <a:ext cx="1738558" cy="717550"/>
          </a:xfrm>
          <a:custGeom>
            <a:avLst/>
            <a:gdLst/>
            <a:ahLst/>
            <a:cxnLst/>
            <a:rect l="l" t="t" r="r" b="b"/>
            <a:pathLst>
              <a:path w="1738558" h="717550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19050" y="3044036"/>
            <a:ext cx="12849901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THANK YOU!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5104488" y="2491586"/>
            <a:ext cx="517579" cy="539145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2098480" y="6789831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8700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682597" y="6773499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r="-419968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415518" y="4647198"/>
            <a:ext cx="843782" cy="662098"/>
          </a:xfrm>
          <a:custGeom>
            <a:avLst/>
            <a:gdLst/>
            <a:ahLst/>
            <a:cxnLst/>
            <a:rect l="l" t="t" r="r" b="b"/>
            <a:pathLst>
              <a:path w="843782" h="662098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r="-41996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298984" y="6844147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882622" y="68278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29204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616700" y="4701514"/>
            <a:ext cx="442773" cy="553467"/>
          </a:xfrm>
          <a:custGeom>
            <a:avLst/>
            <a:gdLst/>
            <a:ahLst/>
            <a:cxnLst/>
            <a:rect l="l" t="t" r="r" b="b"/>
            <a:pathLst>
              <a:path w="442773" h="553467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flipH="1">
            <a:off x="14621255" y="6205320"/>
            <a:ext cx="966466" cy="568179"/>
          </a:xfrm>
          <a:custGeom>
            <a:avLst/>
            <a:gdLst/>
            <a:ahLst/>
            <a:cxnLst/>
            <a:rect l="l" t="t" r="r" b="b"/>
            <a:pathLst>
              <a:path w="966466" h="568179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b="-10100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28700" y="3684108"/>
            <a:ext cx="843782" cy="963090"/>
          </a:xfrm>
          <a:custGeom>
            <a:avLst/>
            <a:gdLst/>
            <a:ahLst/>
            <a:cxnLst/>
            <a:rect l="l" t="t" r="r" b="b"/>
            <a:pathLst>
              <a:path w="843782" h="963090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b="-4299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05109"/>
            <a:ext cx="18288000" cy="576000"/>
            <a:chOff x="0" y="0"/>
            <a:chExt cx="24384000" cy="76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1020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28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102045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256000" y="0"/>
              <a:ext cx="8128000" cy="768000"/>
            </a:xfrm>
            <a:custGeom>
              <a:avLst/>
              <a:gdLst/>
              <a:ahLst/>
              <a:cxnLst/>
              <a:rect l="l" t="t" r="r" b="b"/>
              <a:pathLst>
                <a:path w="8128000" h="1551709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10204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188056" y="3191277"/>
            <a:ext cx="3409679" cy="1689856"/>
            <a:chOff x="0" y="-57150"/>
            <a:chExt cx="898022" cy="445065"/>
          </a:xfrm>
        </p:grpSpPr>
        <p:sp>
          <p:nvSpPr>
            <p:cNvPr id="7" name="Freeform 7">
              <a:hlinkClick r:id="rId4" action="ppaction://hlinksldjump"/>
            </p:cNvPr>
            <p:cNvSpPr/>
            <p:nvPr/>
          </p:nvSpPr>
          <p:spPr>
            <a:xfrm>
              <a:off x="2817" y="-18602"/>
              <a:ext cx="895205" cy="387915"/>
            </a:xfrm>
            <a:custGeom>
              <a:avLst/>
              <a:gdLst/>
              <a:ahLst/>
              <a:cxnLst/>
              <a:rect l="l" t="t" r="r" b="b"/>
              <a:pathLst>
                <a:path w="895205" h="387915">
                  <a:moveTo>
                    <a:pt x="111608" y="0"/>
                  </a:moveTo>
                  <a:lnTo>
                    <a:pt x="783597" y="0"/>
                  </a:lnTo>
                  <a:cubicBezTo>
                    <a:pt x="813198" y="0"/>
                    <a:pt x="841585" y="11759"/>
                    <a:pt x="862516" y="32689"/>
                  </a:cubicBezTo>
                  <a:cubicBezTo>
                    <a:pt x="883447" y="53620"/>
                    <a:pt x="895205" y="82008"/>
                    <a:pt x="895205" y="111608"/>
                  </a:cubicBezTo>
                  <a:lnTo>
                    <a:pt x="895205" y="276307"/>
                  </a:lnTo>
                  <a:cubicBezTo>
                    <a:pt x="895205" y="305907"/>
                    <a:pt x="883447" y="334295"/>
                    <a:pt x="862516" y="355226"/>
                  </a:cubicBezTo>
                  <a:cubicBezTo>
                    <a:pt x="841585" y="376156"/>
                    <a:pt x="813198" y="387915"/>
                    <a:pt x="783597" y="387915"/>
                  </a:cubicBezTo>
                  <a:lnTo>
                    <a:pt x="111608" y="387915"/>
                  </a:lnTo>
                  <a:cubicBezTo>
                    <a:pt x="82008" y="387915"/>
                    <a:pt x="53620" y="376156"/>
                    <a:pt x="32689" y="355226"/>
                  </a:cubicBezTo>
                  <a:cubicBezTo>
                    <a:pt x="11759" y="334295"/>
                    <a:pt x="0" y="305907"/>
                    <a:pt x="0" y="276307"/>
                  </a:cubicBezTo>
                  <a:lnTo>
                    <a:pt x="0" y="111608"/>
                  </a:lnTo>
                  <a:cubicBezTo>
                    <a:pt x="0" y="82008"/>
                    <a:pt x="11759" y="53620"/>
                    <a:pt x="32689" y="32689"/>
                  </a:cubicBezTo>
                  <a:cubicBezTo>
                    <a:pt x="53620" y="11759"/>
                    <a:pt x="82008" y="0"/>
                    <a:pt x="111608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95205" cy="445065"/>
            </a:xfrm>
            <a:prstGeom prst="rect">
              <a:avLst/>
            </a:prstGeom>
            <a:ln>
              <a:noFill/>
            </a:ln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0000FF"/>
                  </a:solidFill>
                  <a:latin typeface="Disket Mono"/>
                  <a:ea typeface="Disket Mono"/>
                </a:rPr>
                <a:t>    </a:t>
              </a:r>
              <a:r>
                <a:rPr lang="ko-KR" altLang="en-US" sz="2399" dirty="0">
                  <a:solidFill>
                    <a:srgbClr val="21EF80"/>
                  </a:solidFill>
                  <a:latin typeface="Disket Mono"/>
                  <a:ea typeface="Disket Mono"/>
                </a:rPr>
                <a:t>벽돌 부시기</a:t>
              </a:r>
              <a:endParaRPr lang="en-US" sz="2399" dirty="0">
                <a:solidFill>
                  <a:srgbClr val="21EF80"/>
                </a:solidFill>
                <a:latin typeface="Disket Mono"/>
                <a:ea typeface="Disket Mono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8721566" y="3923238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4333567" y="719461"/>
            <a:ext cx="2193866" cy="362985"/>
          </a:xfrm>
          <a:custGeom>
            <a:avLst/>
            <a:gdLst/>
            <a:ahLst/>
            <a:cxnLst/>
            <a:rect l="l" t="t" r="r" b="b"/>
            <a:pathLst>
              <a:path w="2193866" h="362985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234164" y="588745"/>
            <a:ext cx="1211480" cy="624416"/>
            <a:chOff x="0" y="0"/>
            <a:chExt cx="1615307" cy="832555"/>
          </a:xfrm>
        </p:grpSpPr>
        <p:sp>
          <p:nvSpPr>
            <p:cNvPr id="13" name="TextBox 13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id="14" name="Freeform 14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avLst/>
              <a:gdLst/>
              <a:ahLst/>
              <a:cxnLst/>
              <a:rect l="l" t="t" r="r" b="b"/>
              <a:pathLst>
                <a:path w="588848" h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191499" y="729709"/>
            <a:ext cx="862336" cy="327152"/>
            <a:chOff x="0" y="0"/>
            <a:chExt cx="1149782" cy="436203"/>
          </a:xfrm>
        </p:grpSpPr>
        <p:sp>
          <p:nvSpPr>
            <p:cNvPr id="16" name="TextBox 16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20313"/>
              <a:ext cx="367030" cy="332329"/>
            </a:xfrm>
            <a:custGeom>
              <a:avLst/>
              <a:gdLst/>
              <a:ahLst/>
              <a:cxnLst/>
              <a:rect l="l" t="t" r="r" b="b"/>
              <a:pathLst>
                <a:path w="367030" h="332329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8863538" y="703945"/>
            <a:ext cx="908861" cy="327152"/>
            <a:chOff x="0" y="0"/>
            <a:chExt cx="1211815" cy="436203"/>
          </a:xfrm>
        </p:grpSpPr>
        <p:sp>
          <p:nvSpPr>
            <p:cNvPr id="19" name="TextBox 19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58413"/>
              <a:ext cx="429063" cy="332329"/>
            </a:xfrm>
            <a:custGeom>
              <a:avLst/>
              <a:gdLst/>
              <a:ahLst/>
              <a:cxnLst/>
              <a:rect l="l" t="t" r="r" b="b"/>
              <a:pathLst>
                <a:path w="429063" h="332329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028700" y="2661732"/>
            <a:ext cx="6370672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ea typeface="Arcade Gamer"/>
              </a:rPr>
              <a:t>프로젝트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4862083"/>
            <a:ext cx="6370672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ea typeface="Arcade Gamer"/>
              </a:rPr>
              <a:t>구조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058848"/>
            <a:ext cx="6370672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ea typeface="Arcade Gamer"/>
              </a:rPr>
              <a:t>알고리즘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92051" y="437309"/>
            <a:ext cx="1979639" cy="860424"/>
            <a:chOff x="0" y="0"/>
            <a:chExt cx="521386" cy="2266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21386" cy="226614"/>
            </a:xfrm>
            <a:custGeom>
              <a:avLst/>
              <a:gdLst/>
              <a:ahLst/>
              <a:cxnLst/>
              <a:rect l="l" t="t" r="r" b="b"/>
              <a:pathLst>
                <a:path w="521386" h="226614">
                  <a:moveTo>
                    <a:pt x="113307" y="0"/>
                  </a:moveTo>
                  <a:lnTo>
                    <a:pt x="408079" y="0"/>
                  </a:lnTo>
                  <a:cubicBezTo>
                    <a:pt x="438130" y="0"/>
                    <a:pt x="466950" y="11938"/>
                    <a:pt x="488200" y="33187"/>
                  </a:cubicBezTo>
                  <a:cubicBezTo>
                    <a:pt x="509449" y="54436"/>
                    <a:pt x="521386" y="83256"/>
                    <a:pt x="521386" y="113307"/>
                  </a:cubicBezTo>
                  <a:lnTo>
                    <a:pt x="521386" y="113307"/>
                  </a:lnTo>
                  <a:cubicBezTo>
                    <a:pt x="521386" y="175885"/>
                    <a:pt x="470657" y="226614"/>
                    <a:pt x="408079" y="226614"/>
                  </a:cubicBezTo>
                  <a:lnTo>
                    <a:pt x="113307" y="226614"/>
                  </a:lnTo>
                  <a:cubicBezTo>
                    <a:pt x="83256" y="226614"/>
                    <a:pt x="54436" y="214676"/>
                    <a:pt x="33187" y="193427"/>
                  </a:cubicBezTo>
                  <a:cubicBezTo>
                    <a:pt x="11938" y="172178"/>
                    <a:pt x="0" y="143358"/>
                    <a:pt x="0" y="113307"/>
                  </a:cubicBezTo>
                  <a:lnTo>
                    <a:pt x="0" y="113307"/>
                  </a:lnTo>
                  <a:cubicBezTo>
                    <a:pt x="0" y="83256"/>
                    <a:pt x="11938" y="54436"/>
                    <a:pt x="33187" y="33187"/>
                  </a:cubicBezTo>
                  <a:cubicBezTo>
                    <a:pt x="54436" y="11938"/>
                    <a:pt x="83256" y="0"/>
                    <a:pt x="113307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521386" cy="29328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Arcade Gamer"/>
                </a:rPr>
                <a:t>1-4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939336" y="3191277"/>
            <a:ext cx="3071025" cy="1689856"/>
            <a:chOff x="0" y="-57150"/>
            <a:chExt cx="808830" cy="445065"/>
          </a:xfrm>
        </p:grpSpPr>
        <p:sp>
          <p:nvSpPr>
            <p:cNvPr id="28" name="Freeform 28">
              <a:hlinkClick r:id="rId16" action="ppaction://hlinksldjump"/>
            </p:cNvPr>
            <p:cNvSpPr/>
            <p:nvPr/>
          </p:nvSpPr>
          <p:spPr>
            <a:xfrm>
              <a:off x="9263" y="-28575"/>
              <a:ext cx="799567" cy="387915"/>
            </a:xfrm>
            <a:custGeom>
              <a:avLst/>
              <a:gdLst/>
              <a:ahLst/>
              <a:cxnLst/>
              <a:rect l="l" t="t" r="r" b="b"/>
              <a:pathLst>
                <a:path w="799567" h="387915">
                  <a:moveTo>
                    <a:pt x="124958" y="0"/>
                  </a:moveTo>
                  <a:lnTo>
                    <a:pt x="674609" y="0"/>
                  </a:lnTo>
                  <a:cubicBezTo>
                    <a:pt x="743621" y="0"/>
                    <a:pt x="799567" y="55946"/>
                    <a:pt x="799567" y="124958"/>
                  </a:cubicBezTo>
                  <a:lnTo>
                    <a:pt x="799567" y="262957"/>
                  </a:lnTo>
                  <a:cubicBezTo>
                    <a:pt x="799567" y="331969"/>
                    <a:pt x="743621" y="387915"/>
                    <a:pt x="674609" y="387915"/>
                  </a:cubicBezTo>
                  <a:lnTo>
                    <a:pt x="124958" y="387915"/>
                  </a:lnTo>
                  <a:cubicBezTo>
                    <a:pt x="55946" y="387915"/>
                    <a:pt x="0" y="331969"/>
                    <a:pt x="0" y="262957"/>
                  </a:cubicBezTo>
                  <a:lnTo>
                    <a:pt x="0" y="124958"/>
                  </a:lnTo>
                  <a:cubicBezTo>
                    <a:pt x="0" y="55946"/>
                    <a:pt x="55946" y="0"/>
                    <a:pt x="124958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99567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0000FF"/>
                  </a:solidFill>
                  <a:latin typeface="Disket Mono"/>
                  <a:ea typeface="Disket Mono"/>
                </a:rPr>
                <a:t>    </a:t>
              </a:r>
              <a:r>
                <a:rPr lang="ko-KR" altLang="en-US" sz="2399" dirty="0">
                  <a:solidFill>
                    <a:srgbClr val="21EF80"/>
                  </a:solidFill>
                  <a:latin typeface="Disket Mono"/>
                  <a:ea typeface="Disket Mono"/>
                </a:rPr>
                <a:t>핑퐁 게임</a:t>
              </a:r>
              <a:endParaRPr lang="en-US" sz="2399" dirty="0">
                <a:solidFill>
                  <a:srgbClr val="21EF80"/>
                </a:solidFill>
                <a:latin typeface="Disket Mono"/>
                <a:ea typeface="Disket Mono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 flipH="1">
            <a:off x="13479555" y="3879540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8338564" y="5725862"/>
            <a:ext cx="2942682" cy="1689856"/>
            <a:chOff x="0" y="-57150"/>
            <a:chExt cx="775027" cy="445065"/>
          </a:xfrm>
        </p:grpSpPr>
        <p:sp>
          <p:nvSpPr>
            <p:cNvPr id="32" name="Freeform 32"/>
            <p:cNvSpPr/>
            <p:nvPr/>
          </p:nvSpPr>
          <p:spPr>
            <a:xfrm>
              <a:off x="19756" y="-22709"/>
              <a:ext cx="755271" cy="387915"/>
            </a:xfrm>
            <a:custGeom>
              <a:avLst/>
              <a:gdLst/>
              <a:ahLst/>
              <a:cxnLst/>
              <a:rect l="l" t="t" r="r" b="b"/>
              <a:pathLst>
                <a:path w="755271" h="387915">
                  <a:moveTo>
                    <a:pt x="132286" y="0"/>
                  </a:moveTo>
                  <a:lnTo>
                    <a:pt x="622985" y="0"/>
                  </a:lnTo>
                  <a:cubicBezTo>
                    <a:pt x="658070" y="0"/>
                    <a:pt x="691717" y="13937"/>
                    <a:pt x="716526" y="38746"/>
                  </a:cubicBezTo>
                  <a:cubicBezTo>
                    <a:pt x="741334" y="63554"/>
                    <a:pt x="755271" y="97202"/>
                    <a:pt x="755271" y="132286"/>
                  </a:cubicBezTo>
                  <a:lnTo>
                    <a:pt x="755271" y="255629"/>
                  </a:lnTo>
                  <a:cubicBezTo>
                    <a:pt x="755271" y="290713"/>
                    <a:pt x="741334" y="324361"/>
                    <a:pt x="716526" y="349169"/>
                  </a:cubicBezTo>
                  <a:cubicBezTo>
                    <a:pt x="691717" y="373978"/>
                    <a:pt x="658070" y="387915"/>
                    <a:pt x="622985" y="387915"/>
                  </a:cubicBezTo>
                  <a:lnTo>
                    <a:pt x="132286" y="387915"/>
                  </a:lnTo>
                  <a:cubicBezTo>
                    <a:pt x="97202" y="387915"/>
                    <a:pt x="63554" y="373978"/>
                    <a:pt x="38746" y="349169"/>
                  </a:cubicBezTo>
                  <a:cubicBezTo>
                    <a:pt x="13937" y="324361"/>
                    <a:pt x="0" y="290713"/>
                    <a:pt x="0" y="255629"/>
                  </a:cubicBezTo>
                  <a:lnTo>
                    <a:pt x="0" y="132286"/>
                  </a:lnTo>
                  <a:cubicBezTo>
                    <a:pt x="0" y="97202"/>
                    <a:pt x="13937" y="63554"/>
                    <a:pt x="38746" y="38746"/>
                  </a:cubicBezTo>
                  <a:cubicBezTo>
                    <a:pt x="63554" y="13937"/>
                    <a:pt x="97202" y="0"/>
                    <a:pt x="13228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33" name="TextBox 33">
              <a:hlinkClick r:id="rId17" action="ppaction://hlinksldjump"/>
            </p:cNvPr>
            <p:cNvSpPr txBox="1"/>
            <p:nvPr/>
          </p:nvSpPr>
          <p:spPr>
            <a:xfrm>
              <a:off x="0" y="-57150"/>
              <a:ext cx="755271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0000FF"/>
                  </a:solidFill>
                  <a:latin typeface="Disket Mono"/>
                  <a:ea typeface="Disket Mono"/>
                </a:rPr>
                <a:t>    </a:t>
              </a:r>
              <a:r>
                <a:rPr lang="ko-KR" altLang="en-US" sz="2399" dirty="0" err="1">
                  <a:solidFill>
                    <a:srgbClr val="21EF80"/>
                  </a:solidFill>
                  <a:latin typeface="Disket Mono"/>
                  <a:ea typeface="Disket Mono"/>
                </a:rPr>
                <a:t>테트리스</a:t>
              </a:r>
              <a:endParaRPr lang="en-US" sz="2399" dirty="0">
                <a:solidFill>
                  <a:srgbClr val="21EF80"/>
                </a:solidFill>
                <a:latin typeface="Disket Mono"/>
                <a:ea typeface="Disket Mono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34" name="Freeform 34"/>
          <p:cNvSpPr/>
          <p:nvPr/>
        </p:nvSpPr>
        <p:spPr>
          <a:xfrm flipH="1">
            <a:off x="8870817" y="640559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2997205" y="5763714"/>
            <a:ext cx="2866228" cy="1689856"/>
            <a:chOff x="-3144" y="-29179"/>
            <a:chExt cx="754891" cy="445065"/>
          </a:xfrm>
        </p:grpSpPr>
        <p:sp>
          <p:nvSpPr>
            <p:cNvPr id="36" name="Freeform 36"/>
            <p:cNvSpPr/>
            <p:nvPr/>
          </p:nvSpPr>
          <p:spPr>
            <a:xfrm>
              <a:off x="47819" y="-8853"/>
              <a:ext cx="703928" cy="387915"/>
            </a:xfrm>
            <a:custGeom>
              <a:avLst/>
              <a:gdLst/>
              <a:ahLst/>
              <a:cxnLst/>
              <a:rect l="l" t="t" r="r" b="b"/>
              <a:pathLst>
                <a:path w="703928" h="387915">
                  <a:moveTo>
                    <a:pt x="141935" y="0"/>
                  </a:moveTo>
                  <a:lnTo>
                    <a:pt x="561993" y="0"/>
                  </a:lnTo>
                  <a:cubicBezTo>
                    <a:pt x="640382" y="0"/>
                    <a:pt x="703928" y="63547"/>
                    <a:pt x="703928" y="141935"/>
                  </a:cubicBezTo>
                  <a:lnTo>
                    <a:pt x="703928" y="245980"/>
                  </a:lnTo>
                  <a:cubicBezTo>
                    <a:pt x="703928" y="324369"/>
                    <a:pt x="640382" y="387915"/>
                    <a:pt x="561993" y="387915"/>
                  </a:cubicBezTo>
                  <a:lnTo>
                    <a:pt x="141935" y="387915"/>
                  </a:lnTo>
                  <a:cubicBezTo>
                    <a:pt x="104292" y="387915"/>
                    <a:pt x="68190" y="372961"/>
                    <a:pt x="41572" y="346343"/>
                  </a:cubicBezTo>
                  <a:cubicBezTo>
                    <a:pt x="14954" y="319725"/>
                    <a:pt x="0" y="283623"/>
                    <a:pt x="0" y="245980"/>
                  </a:cubicBezTo>
                  <a:lnTo>
                    <a:pt x="0" y="141935"/>
                  </a:lnTo>
                  <a:cubicBezTo>
                    <a:pt x="0" y="63547"/>
                    <a:pt x="63547" y="0"/>
                    <a:pt x="14193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37" name="TextBox 37">
              <a:hlinkClick r:id="rId18" action="ppaction://hlinksldjump"/>
            </p:cNvPr>
            <p:cNvSpPr txBox="1"/>
            <p:nvPr/>
          </p:nvSpPr>
          <p:spPr>
            <a:xfrm>
              <a:off x="-3144" y="-29179"/>
              <a:ext cx="703928" cy="44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0000FF"/>
                  </a:solidFill>
                  <a:latin typeface="Disket Mono"/>
                  <a:ea typeface="Disket Mono"/>
                </a:rPr>
                <a:t>    </a:t>
              </a:r>
              <a:r>
                <a:rPr lang="ko-KR" altLang="en-US" sz="2399" dirty="0" err="1">
                  <a:solidFill>
                    <a:srgbClr val="21EF80"/>
                  </a:solidFill>
                  <a:latin typeface="Disket Mono"/>
                  <a:ea typeface="Disket Mono"/>
                </a:rPr>
                <a:t>뱀게임</a:t>
              </a:r>
              <a:endParaRPr lang="en-US" sz="2399" dirty="0">
                <a:solidFill>
                  <a:srgbClr val="21EF80"/>
                </a:solidFill>
                <a:latin typeface="Disket Mono"/>
                <a:ea typeface="Disket Mono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38" name="Freeform 38"/>
          <p:cNvSpPr/>
          <p:nvPr/>
        </p:nvSpPr>
        <p:spPr>
          <a:xfrm flipH="1">
            <a:off x="13618048" y="6437899"/>
            <a:ext cx="335928" cy="313329"/>
          </a:xfrm>
          <a:custGeom>
            <a:avLst/>
            <a:gdLst/>
            <a:ahLst/>
            <a:cxnLst/>
            <a:rect l="l" t="t" r="r" b="b"/>
            <a:pathLst>
              <a:path w="335928" h="313329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76087" y="1102989"/>
            <a:ext cx="3523234" cy="1500320"/>
            <a:chOff x="0" y="0"/>
            <a:chExt cx="812800" cy="346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43948" y="0"/>
                  </a:moveTo>
                  <a:lnTo>
                    <a:pt x="768852" y="0"/>
                  </a:lnTo>
                  <a:cubicBezTo>
                    <a:pt x="793124" y="0"/>
                    <a:pt x="812800" y="19676"/>
                    <a:pt x="812800" y="43948"/>
                  </a:cubicBezTo>
                  <a:lnTo>
                    <a:pt x="812800" y="302172"/>
                  </a:lnTo>
                  <a:cubicBezTo>
                    <a:pt x="812800" y="326443"/>
                    <a:pt x="793124" y="346119"/>
                    <a:pt x="768852" y="346119"/>
                  </a:cubicBezTo>
                  <a:lnTo>
                    <a:pt x="43948" y="346119"/>
                  </a:lnTo>
                  <a:cubicBezTo>
                    <a:pt x="19676" y="346119"/>
                    <a:pt x="0" y="326443"/>
                    <a:pt x="0" y="302172"/>
                  </a:cubicBezTo>
                  <a:lnTo>
                    <a:pt x="0" y="43948"/>
                  </a:lnTo>
                  <a:cubicBezTo>
                    <a:pt x="0" y="19676"/>
                    <a:pt x="19676" y="0"/>
                    <a:pt x="43948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3461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ea typeface="Arcade Gamer"/>
                </a:rPr>
                <a:t>메인 웹페이지</a:t>
              </a:r>
              <a:endParaRPr lang="en-US" sz="2499" dirty="0">
                <a:solidFill>
                  <a:srgbClr val="000000"/>
                </a:solidFill>
                <a:ea typeface="Arcade Gamer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23521" y="4688217"/>
            <a:ext cx="2272258" cy="901769"/>
            <a:chOff x="0" y="0"/>
            <a:chExt cx="1109790" cy="440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9790" cy="440431"/>
            </a:xfrm>
            <a:custGeom>
              <a:avLst/>
              <a:gdLst/>
              <a:ahLst/>
              <a:cxnLst/>
              <a:rect l="l" t="t" r="r" b="b"/>
              <a:pathLst>
                <a:path w="1109790" h="44043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72288"/>
                  </a:lnTo>
                  <a:cubicBezTo>
                    <a:pt x="1109790" y="409923"/>
                    <a:pt x="1079281" y="440431"/>
                    <a:pt x="1041647" y="440431"/>
                  </a:cubicBezTo>
                  <a:lnTo>
                    <a:pt x="68143" y="440431"/>
                  </a:lnTo>
                  <a:cubicBezTo>
                    <a:pt x="30509" y="440431"/>
                    <a:pt x="0" y="409923"/>
                    <a:pt x="0" y="37228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109790" cy="46900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벽돌을 모두 지웠는가?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95631" y="1719152"/>
            <a:ext cx="2511007" cy="884157"/>
            <a:chOff x="0" y="0"/>
            <a:chExt cx="1226396" cy="4318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6396" cy="431829"/>
            </a:xfrm>
            <a:custGeom>
              <a:avLst/>
              <a:gdLst/>
              <a:ahLst/>
              <a:cxnLst/>
              <a:rect l="l" t="t" r="r" b="b"/>
              <a:pathLst>
                <a:path w="1226396" h="431829">
                  <a:moveTo>
                    <a:pt x="61664" y="0"/>
                  </a:moveTo>
                  <a:lnTo>
                    <a:pt x="1164732" y="0"/>
                  </a:lnTo>
                  <a:cubicBezTo>
                    <a:pt x="1198788" y="0"/>
                    <a:pt x="1226396" y="27608"/>
                    <a:pt x="1226396" y="61664"/>
                  </a:cubicBezTo>
                  <a:lnTo>
                    <a:pt x="1226396" y="370166"/>
                  </a:lnTo>
                  <a:cubicBezTo>
                    <a:pt x="1226396" y="386520"/>
                    <a:pt x="1219899" y="402204"/>
                    <a:pt x="1208335" y="413768"/>
                  </a:cubicBezTo>
                  <a:cubicBezTo>
                    <a:pt x="1196771" y="425333"/>
                    <a:pt x="1181087" y="431829"/>
                    <a:pt x="1164732" y="431829"/>
                  </a:cubicBezTo>
                  <a:lnTo>
                    <a:pt x="61664" y="431829"/>
                  </a:lnTo>
                  <a:cubicBezTo>
                    <a:pt x="45310" y="431829"/>
                    <a:pt x="29625" y="425333"/>
                    <a:pt x="18061" y="413768"/>
                  </a:cubicBezTo>
                  <a:cubicBezTo>
                    <a:pt x="6497" y="402204"/>
                    <a:pt x="0" y="386520"/>
                    <a:pt x="0" y="370166"/>
                  </a:cubicBezTo>
                  <a:lnTo>
                    <a:pt x="0" y="61664"/>
                  </a:lnTo>
                  <a:cubicBezTo>
                    <a:pt x="0" y="45310"/>
                    <a:pt x="6497" y="29625"/>
                    <a:pt x="18061" y="18061"/>
                  </a:cubicBezTo>
                  <a:cubicBezTo>
                    <a:pt x="29625" y="6497"/>
                    <a:pt x="45310" y="0"/>
                    <a:pt x="616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26396" cy="4604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벽돌 부시기 이미지 클릭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04147" y="6089818"/>
            <a:ext cx="2511007" cy="959071"/>
            <a:chOff x="0" y="0"/>
            <a:chExt cx="1226396" cy="4684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6396" cy="468418"/>
            </a:xfrm>
            <a:custGeom>
              <a:avLst/>
              <a:gdLst/>
              <a:ahLst/>
              <a:cxnLst/>
              <a:rect l="l" t="t" r="r" b="b"/>
              <a:pathLst>
                <a:path w="1226396" h="468418">
                  <a:moveTo>
                    <a:pt x="61664" y="0"/>
                  </a:moveTo>
                  <a:lnTo>
                    <a:pt x="1164732" y="0"/>
                  </a:lnTo>
                  <a:cubicBezTo>
                    <a:pt x="1198788" y="0"/>
                    <a:pt x="1226396" y="27608"/>
                    <a:pt x="1226396" y="61664"/>
                  </a:cubicBezTo>
                  <a:lnTo>
                    <a:pt x="1226396" y="406754"/>
                  </a:lnTo>
                  <a:cubicBezTo>
                    <a:pt x="1226396" y="423108"/>
                    <a:pt x="1219899" y="438793"/>
                    <a:pt x="1208335" y="450357"/>
                  </a:cubicBezTo>
                  <a:cubicBezTo>
                    <a:pt x="1196771" y="461921"/>
                    <a:pt x="1181087" y="468418"/>
                    <a:pt x="1164732" y="468418"/>
                  </a:cubicBezTo>
                  <a:lnTo>
                    <a:pt x="61664" y="468418"/>
                  </a:lnTo>
                  <a:cubicBezTo>
                    <a:pt x="45310" y="468418"/>
                    <a:pt x="29625" y="461921"/>
                    <a:pt x="18061" y="450357"/>
                  </a:cubicBezTo>
                  <a:cubicBezTo>
                    <a:pt x="6497" y="438793"/>
                    <a:pt x="0" y="423108"/>
                    <a:pt x="0" y="406754"/>
                  </a:cubicBezTo>
                  <a:lnTo>
                    <a:pt x="0" y="61664"/>
                  </a:lnTo>
                  <a:cubicBezTo>
                    <a:pt x="0" y="45310"/>
                    <a:pt x="6497" y="29625"/>
                    <a:pt x="18061" y="18061"/>
                  </a:cubicBezTo>
                  <a:cubicBezTo>
                    <a:pt x="29625" y="6497"/>
                    <a:pt x="45310" y="0"/>
                    <a:pt x="61664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226396" cy="49699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game win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122402" y="4688217"/>
            <a:ext cx="2431529" cy="959071"/>
            <a:chOff x="0" y="0"/>
            <a:chExt cx="1187579" cy="4684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7579" cy="468418"/>
            </a:xfrm>
            <a:custGeom>
              <a:avLst/>
              <a:gdLst/>
              <a:ahLst/>
              <a:cxnLst/>
              <a:rect l="l" t="t" r="r" b="b"/>
              <a:pathLst>
                <a:path w="1187579" h="468418">
                  <a:moveTo>
                    <a:pt x="63679" y="0"/>
                  </a:moveTo>
                  <a:lnTo>
                    <a:pt x="1123899" y="0"/>
                  </a:lnTo>
                  <a:cubicBezTo>
                    <a:pt x="1140788" y="0"/>
                    <a:pt x="1156985" y="6709"/>
                    <a:pt x="1168927" y="18651"/>
                  </a:cubicBezTo>
                  <a:cubicBezTo>
                    <a:pt x="1180870" y="30593"/>
                    <a:pt x="1187579" y="46791"/>
                    <a:pt x="1187579" y="63679"/>
                  </a:cubicBezTo>
                  <a:lnTo>
                    <a:pt x="1187579" y="404739"/>
                  </a:lnTo>
                  <a:cubicBezTo>
                    <a:pt x="1187579" y="439908"/>
                    <a:pt x="1159068" y="468418"/>
                    <a:pt x="1123899" y="468418"/>
                  </a:cubicBezTo>
                  <a:lnTo>
                    <a:pt x="63679" y="468418"/>
                  </a:lnTo>
                  <a:cubicBezTo>
                    <a:pt x="28510" y="468418"/>
                    <a:pt x="0" y="439908"/>
                    <a:pt x="0" y="404739"/>
                  </a:cubicBezTo>
                  <a:lnTo>
                    <a:pt x="0" y="63679"/>
                  </a:lnTo>
                  <a:cubicBezTo>
                    <a:pt x="0" y="28510"/>
                    <a:pt x="28510" y="0"/>
                    <a:pt x="63679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187579" cy="49699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공이 바닦에 부딪혔는가?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202037" y="1713488"/>
            <a:ext cx="2272258" cy="895485"/>
            <a:chOff x="0" y="0"/>
            <a:chExt cx="1109790" cy="4373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게임 시작 버튼 클릭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15005" y="3130947"/>
            <a:ext cx="2272258" cy="962025"/>
            <a:chOff x="0" y="0"/>
            <a:chExt cx="1109790" cy="4698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공이 벽돌 부딪혔는가?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202037" y="3164217"/>
            <a:ext cx="2272258" cy="895485"/>
            <a:chOff x="0" y="0"/>
            <a:chExt cx="1109790" cy="4373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공이 움직임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23521" y="3164217"/>
            <a:ext cx="2272258" cy="895485"/>
            <a:chOff x="0" y="0"/>
            <a:chExt cx="1109790" cy="4373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벽돌이 지워짐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571151" y="6301185"/>
            <a:ext cx="2275800" cy="962025"/>
            <a:chOff x="0" y="0"/>
            <a:chExt cx="1111519" cy="46986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11519" cy="469861"/>
            </a:xfrm>
            <a:custGeom>
              <a:avLst/>
              <a:gdLst/>
              <a:ahLst/>
              <a:cxnLst/>
              <a:rect l="l" t="t" r="r" b="b"/>
              <a:pathLst>
                <a:path w="1111519" h="469861">
                  <a:moveTo>
                    <a:pt x="68037" y="0"/>
                  </a:moveTo>
                  <a:lnTo>
                    <a:pt x="1043482" y="0"/>
                  </a:lnTo>
                  <a:cubicBezTo>
                    <a:pt x="1061527" y="0"/>
                    <a:pt x="1078832" y="7168"/>
                    <a:pt x="1091592" y="19928"/>
                  </a:cubicBezTo>
                  <a:cubicBezTo>
                    <a:pt x="1104351" y="32687"/>
                    <a:pt x="1111519" y="49992"/>
                    <a:pt x="1111519" y="68037"/>
                  </a:cubicBezTo>
                  <a:lnTo>
                    <a:pt x="1111519" y="401824"/>
                  </a:lnTo>
                  <a:cubicBezTo>
                    <a:pt x="1111519" y="439400"/>
                    <a:pt x="1081058" y="469861"/>
                    <a:pt x="1043482" y="469861"/>
                  </a:cubicBezTo>
                  <a:lnTo>
                    <a:pt x="68037" y="469861"/>
                  </a:lnTo>
                  <a:cubicBezTo>
                    <a:pt x="49992" y="469861"/>
                    <a:pt x="32687" y="462693"/>
                    <a:pt x="19928" y="449933"/>
                  </a:cubicBezTo>
                  <a:cubicBezTo>
                    <a:pt x="7168" y="437174"/>
                    <a:pt x="0" y="419868"/>
                    <a:pt x="0" y="401824"/>
                  </a:cubicBezTo>
                  <a:lnTo>
                    <a:pt x="0" y="68037"/>
                  </a:lnTo>
                  <a:cubicBezTo>
                    <a:pt x="0" y="49992"/>
                    <a:pt x="7168" y="32687"/>
                    <a:pt x="19928" y="19928"/>
                  </a:cubicBezTo>
                  <a:cubicBezTo>
                    <a:pt x="32687" y="7168"/>
                    <a:pt x="49992" y="0"/>
                    <a:pt x="680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111519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공의 위치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처음으로 초기화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122402" y="6309208"/>
            <a:ext cx="2431529" cy="895485"/>
            <a:chOff x="0" y="0"/>
            <a:chExt cx="1187579" cy="4373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87579" cy="437362"/>
            </a:xfrm>
            <a:custGeom>
              <a:avLst/>
              <a:gdLst/>
              <a:ahLst/>
              <a:cxnLst/>
              <a:rect l="l" t="t" r="r" b="b"/>
              <a:pathLst>
                <a:path w="1187579" h="437362">
                  <a:moveTo>
                    <a:pt x="63679" y="0"/>
                  </a:moveTo>
                  <a:lnTo>
                    <a:pt x="1123899" y="0"/>
                  </a:lnTo>
                  <a:cubicBezTo>
                    <a:pt x="1140788" y="0"/>
                    <a:pt x="1156985" y="6709"/>
                    <a:pt x="1168927" y="18651"/>
                  </a:cubicBezTo>
                  <a:cubicBezTo>
                    <a:pt x="1180870" y="30593"/>
                    <a:pt x="1187579" y="46791"/>
                    <a:pt x="1187579" y="63679"/>
                  </a:cubicBezTo>
                  <a:lnTo>
                    <a:pt x="1187579" y="373683"/>
                  </a:lnTo>
                  <a:cubicBezTo>
                    <a:pt x="1187579" y="408852"/>
                    <a:pt x="1159068" y="437362"/>
                    <a:pt x="1123899" y="437362"/>
                  </a:cubicBezTo>
                  <a:lnTo>
                    <a:pt x="63679" y="437362"/>
                  </a:lnTo>
                  <a:cubicBezTo>
                    <a:pt x="28510" y="437362"/>
                    <a:pt x="0" y="408852"/>
                    <a:pt x="0" y="373683"/>
                  </a:cubicBezTo>
                  <a:lnTo>
                    <a:pt x="0" y="63679"/>
                  </a:lnTo>
                  <a:cubicBezTo>
                    <a:pt x="0" y="28510"/>
                    <a:pt x="28510" y="0"/>
                    <a:pt x="636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1187579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라이프 -1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395631" y="7917108"/>
            <a:ext cx="2391633" cy="895485"/>
            <a:chOff x="0" y="0"/>
            <a:chExt cx="1168093" cy="43736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68093" cy="437362"/>
            </a:xfrm>
            <a:custGeom>
              <a:avLst/>
              <a:gdLst/>
              <a:ahLst/>
              <a:cxnLst/>
              <a:rect l="l" t="t" r="r" b="b"/>
              <a:pathLst>
                <a:path w="1168093" h="437362">
                  <a:moveTo>
                    <a:pt x="64742" y="0"/>
                  </a:moveTo>
                  <a:lnTo>
                    <a:pt x="1103351" y="0"/>
                  </a:lnTo>
                  <a:cubicBezTo>
                    <a:pt x="1120522" y="0"/>
                    <a:pt x="1136989" y="6821"/>
                    <a:pt x="1149130" y="18962"/>
                  </a:cubicBezTo>
                  <a:cubicBezTo>
                    <a:pt x="1161272" y="31104"/>
                    <a:pt x="1168093" y="47571"/>
                    <a:pt x="1168093" y="64742"/>
                  </a:cubicBezTo>
                  <a:lnTo>
                    <a:pt x="1168093" y="372620"/>
                  </a:lnTo>
                  <a:cubicBezTo>
                    <a:pt x="1168093" y="389791"/>
                    <a:pt x="1161272" y="406258"/>
                    <a:pt x="1149130" y="418400"/>
                  </a:cubicBezTo>
                  <a:cubicBezTo>
                    <a:pt x="1136989" y="430541"/>
                    <a:pt x="1120522" y="437362"/>
                    <a:pt x="1103351" y="437362"/>
                  </a:cubicBezTo>
                  <a:lnTo>
                    <a:pt x="64742" y="437362"/>
                  </a:lnTo>
                  <a:cubicBezTo>
                    <a:pt x="28986" y="437362"/>
                    <a:pt x="0" y="408376"/>
                    <a:pt x="0" y="372620"/>
                  </a:cubicBezTo>
                  <a:lnTo>
                    <a:pt x="0" y="64742"/>
                  </a:lnTo>
                  <a:cubicBezTo>
                    <a:pt x="0" y="47571"/>
                    <a:pt x="6821" y="31104"/>
                    <a:pt x="18962" y="18962"/>
                  </a:cubicBezTo>
                  <a:cubicBezTo>
                    <a:pt x="31104" y="6821"/>
                    <a:pt x="47571" y="0"/>
                    <a:pt x="64742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1168093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game over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5202037" y="7917108"/>
            <a:ext cx="2272258" cy="895485"/>
            <a:chOff x="0" y="0"/>
            <a:chExt cx="1109790" cy="4373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라이프가 0이하인가?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64700" y="1028700"/>
            <a:ext cx="4919047" cy="8257729"/>
            <a:chOff x="0" y="0"/>
            <a:chExt cx="1295552" cy="21748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95552" cy="2174875"/>
            </a:xfrm>
            <a:custGeom>
              <a:avLst/>
              <a:gdLst/>
              <a:ahLst/>
              <a:cxnLst/>
              <a:rect l="l" t="t" r="r" b="b"/>
              <a:pathLst>
                <a:path w="1295552" h="2174875">
                  <a:moveTo>
                    <a:pt x="77119" y="0"/>
                  </a:moveTo>
                  <a:lnTo>
                    <a:pt x="1218432" y="0"/>
                  </a:lnTo>
                  <a:cubicBezTo>
                    <a:pt x="1261024" y="0"/>
                    <a:pt x="1295552" y="34528"/>
                    <a:pt x="1295552" y="77119"/>
                  </a:cubicBezTo>
                  <a:lnTo>
                    <a:pt x="1295552" y="2097756"/>
                  </a:lnTo>
                  <a:cubicBezTo>
                    <a:pt x="1295552" y="2118209"/>
                    <a:pt x="1287426" y="2137825"/>
                    <a:pt x="1272964" y="2152287"/>
                  </a:cubicBezTo>
                  <a:cubicBezTo>
                    <a:pt x="1258501" y="2166750"/>
                    <a:pt x="1238885" y="2174875"/>
                    <a:pt x="1218432" y="2174875"/>
                  </a:cubicBezTo>
                  <a:lnTo>
                    <a:pt x="77119" y="2174875"/>
                  </a:lnTo>
                  <a:cubicBezTo>
                    <a:pt x="34528" y="2174875"/>
                    <a:pt x="0" y="2140347"/>
                    <a:pt x="0" y="2097756"/>
                  </a:cubicBezTo>
                  <a:lnTo>
                    <a:pt x="0" y="77119"/>
                  </a:lnTo>
                  <a:cubicBezTo>
                    <a:pt x="0" y="34528"/>
                    <a:pt x="34528" y="0"/>
                    <a:pt x="7711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1295552" cy="22034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4" name="AutoShape 44"/>
          <p:cNvSpPr/>
          <p:nvPr/>
        </p:nvSpPr>
        <p:spPr>
          <a:xfrm>
            <a:off x="10095780" y="2161230"/>
            <a:ext cx="129985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>
            <a:off x="13906637" y="2161230"/>
            <a:ext cx="12954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>
            <a:off x="16338167" y="2608973"/>
            <a:ext cx="0" cy="55524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 flipH="1">
            <a:off x="13787263" y="3611959"/>
            <a:ext cx="141477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 flipH="1">
            <a:off x="10095780" y="3611959"/>
            <a:ext cx="1419225" cy="0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>
            <a:off x="8959651" y="4059701"/>
            <a:ext cx="0" cy="62851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0" name="AutoShape 50"/>
          <p:cNvSpPr/>
          <p:nvPr/>
        </p:nvSpPr>
        <p:spPr>
          <a:xfrm>
            <a:off x="8959651" y="5589986"/>
            <a:ext cx="0" cy="658414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16338167" y="4059701"/>
            <a:ext cx="0" cy="62851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16338167" y="5647287"/>
            <a:ext cx="0" cy="661920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16338167" y="7204692"/>
            <a:ext cx="0" cy="71241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 flipH="1">
            <a:off x="13787263" y="8364850"/>
            <a:ext cx="1414774" cy="0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 flipH="1" flipV="1">
            <a:off x="13846950" y="6782198"/>
            <a:ext cx="1355087" cy="158265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6" name="Group 56"/>
          <p:cNvGrpSpPr/>
          <p:nvPr/>
        </p:nvGrpSpPr>
        <p:grpSpPr>
          <a:xfrm>
            <a:off x="6184582" y="7883838"/>
            <a:ext cx="2275800" cy="895485"/>
            <a:chOff x="0" y="0"/>
            <a:chExt cx="1111519" cy="43736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111519" cy="437362"/>
            </a:xfrm>
            <a:custGeom>
              <a:avLst/>
              <a:gdLst/>
              <a:ahLst/>
              <a:cxnLst/>
              <a:rect l="l" t="t" r="r" b="b"/>
              <a:pathLst>
                <a:path w="1111519" h="437362">
                  <a:moveTo>
                    <a:pt x="68037" y="0"/>
                  </a:moveTo>
                  <a:lnTo>
                    <a:pt x="1043482" y="0"/>
                  </a:lnTo>
                  <a:cubicBezTo>
                    <a:pt x="1061527" y="0"/>
                    <a:pt x="1078832" y="7168"/>
                    <a:pt x="1091592" y="19928"/>
                  </a:cubicBezTo>
                  <a:cubicBezTo>
                    <a:pt x="1104351" y="32687"/>
                    <a:pt x="1111519" y="49992"/>
                    <a:pt x="1111519" y="68037"/>
                  </a:cubicBezTo>
                  <a:lnTo>
                    <a:pt x="1111519" y="369325"/>
                  </a:lnTo>
                  <a:cubicBezTo>
                    <a:pt x="1111519" y="387370"/>
                    <a:pt x="1104351" y="404675"/>
                    <a:pt x="1091592" y="417435"/>
                  </a:cubicBezTo>
                  <a:cubicBezTo>
                    <a:pt x="1078832" y="430194"/>
                    <a:pt x="1061527" y="437362"/>
                    <a:pt x="1043482" y="437362"/>
                  </a:cubicBezTo>
                  <a:lnTo>
                    <a:pt x="68037" y="437362"/>
                  </a:lnTo>
                  <a:cubicBezTo>
                    <a:pt x="30461" y="437362"/>
                    <a:pt x="0" y="406901"/>
                    <a:pt x="0" y="369325"/>
                  </a:cubicBezTo>
                  <a:lnTo>
                    <a:pt x="0" y="68037"/>
                  </a:lnTo>
                  <a:cubicBezTo>
                    <a:pt x="0" y="49992"/>
                    <a:pt x="7168" y="32687"/>
                    <a:pt x="19928" y="19928"/>
                  </a:cubicBezTo>
                  <a:cubicBezTo>
                    <a:pt x="32687" y="7168"/>
                    <a:pt x="49992" y="0"/>
                    <a:pt x="68037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1111519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다시 하시겠습니까?</a:t>
              </a:r>
            </a:p>
          </p:txBody>
        </p:sp>
      </p:grpSp>
      <p:sp>
        <p:nvSpPr>
          <p:cNvPr id="59" name="AutoShape 59"/>
          <p:cNvSpPr/>
          <p:nvPr/>
        </p:nvSpPr>
        <p:spPr>
          <a:xfrm flipH="1" flipV="1">
            <a:off x="8460382" y="8331580"/>
            <a:ext cx="2935249" cy="332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 flipH="1">
            <a:off x="7322482" y="7048888"/>
            <a:ext cx="1637168" cy="83494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 flipV="1">
            <a:off x="7322482" y="2603309"/>
            <a:ext cx="52767" cy="528052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62"/>
          <p:cNvSpPr/>
          <p:nvPr/>
        </p:nvSpPr>
        <p:spPr>
          <a:xfrm flipH="1">
            <a:off x="16338167" y="365214"/>
            <a:ext cx="0" cy="1348274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>
            <a:off x="6237349" y="365214"/>
            <a:ext cx="0" cy="6629382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64"/>
          <p:cNvSpPr/>
          <p:nvPr/>
        </p:nvSpPr>
        <p:spPr>
          <a:xfrm>
            <a:off x="6240304" y="6994596"/>
            <a:ext cx="1082179" cy="889242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5" name="Group 65"/>
          <p:cNvGrpSpPr/>
          <p:nvPr/>
        </p:nvGrpSpPr>
        <p:grpSpPr>
          <a:xfrm>
            <a:off x="6184582" y="6248400"/>
            <a:ext cx="111442" cy="108585"/>
            <a:chOff x="0" y="0"/>
            <a:chExt cx="148590" cy="144780"/>
          </a:xfrm>
        </p:grpSpPr>
        <p:sp>
          <p:nvSpPr>
            <p:cNvPr id="66" name="Freeform 66"/>
            <p:cNvSpPr/>
            <p:nvPr/>
          </p:nvSpPr>
          <p:spPr>
            <a:xfrm>
              <a:off x="45720" y="45720"/>
              <a:ext cx="50800" cy="52070"/>
            </a:xfrm>
            <a:custGeom>
              <a:avLst/>
              <a:gdLst/>
              <a:ahLst/>
              <a:cxnLst/>
              <a:rect l="l" t="t" r="r" b="b"/>
              <a:pathLst>
                <a:path w="50800" h="52070">
                  <a:moveTo>
                    <a:pt x="50800" y="17780"/>
                  </a:moveTo>
                  <a:cubicBezTo>
                    <a:pt x="29210" y="52070"/>
                    <a:pt x="8890" y="45720"/>
                    <a:pt x="5080" y="38100"/>
                  </a:cubicBezTo>
                  <a:cubicBezTo>
                    <a:pt x="0" y="31750"/>
                    <a:pt x="3810" y="10160"/>
                    <a:pt x="1143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28FF0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7" name="Group 67"/>
          <p:cNvGrpSpPr/>
          <p:nvPr/>
        </p:nvGrpSpPr>
        <p:grpSpPr>
          <a:xfrm>
            <a:off x="6184582" y="6940303"/>
            <a:ext cx="111442" cy="108585"/>
            <a:chOff x="0" y="0"/>
            <a:chExt cx="148590" cy="144780"/>
          </a:xfrm>
        </p:grpSpPr>
        <p:sp>
          <p:nvSpPr>
            <p:cNvPr id="68" name="Freeform 68"/>
            <p:cNvSpPr/>
            <p:nvPr/>
          </p:nvSpPr>
          <p:spPr>
            <a:xfrm>
              <a:off x="45720" y="45720"/>
              <a:ext cx="50800" cy="52070"/>
            </a:xfrm>
            <a:custGeom>
              <a:avLst/>
              <a:gdLst/>
              <a:ahLst/>
              <a:cxnLst/>
              <a:rect l="l" t="t" r="r" b="b"/>
              <a:pathLst>
                <a:path w="50800" h="52070">
                  <a:moveTo>
                    <a:pt x="50800" y="17780"/>
                  </a:moveTo>
                  <a:cubicBezTo>
                    <a:pt x="29210" y="52070"/>
                    <a:pt x="8890" y="45720"/>
                    <a:pt x="5080" y="38100"/>
                  </a:cubicBezTo>
                  <a:cubicBezTo>
                    <a:pt x="0" y="31750"/>
                    <a:pt x="3810" y="10160"/>
                    <a:pt x="1143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28FF0D"/>
            </a:solidFill>
            <a:ln cap="sq">
              <a:noFill/>
              <a:prstDash val="solid"/>
              <a:miter/>
            </a:ln>
          </p:spPr>
        </p:sp>
      </p:grpSp>
      <p:sp>
        <p:nvSpPr>
          <p:cNvPr id="69" name="AutoShape 69"/>
          <p:cNvSpPr/>
          <p:nvPr/>
        </p:nvSpPr>
        <p:spPr>
          <a:xfrm>
            <a:off x="6236494" y="365214"/>
            <a:ext cx="10101673" cy="0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0" name="Group 70"/>
          <p:cNvGrpSpPr/>
          <p:nvPr/>
        </p:nvGrpSpPr>
        <p:grpSpPr>
          <a:xfrm>
            <a:off x="1417048" y="2008706"/>
            <a:ext cx="4014352" cy="2050996"/>
            <a:chOff x="0" y="0"/>
            <a:chExt cx="5352469" cy="2734661"/>
          </a:xfrm>
        </p:grpSpPr>
        <p:sp>
          <p:nvSpPr>
            <p:cNvPr id="71" name="TextBox 71"/>
            <p:cNvSpPr txBox="1"/>
            <p:nvPr/>
          </p:nvSpPr>
          <p:spPr>
            <a:xfrm>
              <a:off x="0" y="-38100"/>
              <a:ext cx="5352469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벽돌 부시기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알고리즘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1729668"/>
              <a:ext cx="5352469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Garet"/>
                  <a:ea typeface="Garet"/>
                </a:rPr>
                <a:t> 벽돌 부시기는 이렇게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Garet"/>
                  <a:ea typeface="Garet"/>
                </a:rPr>
                <a:t>돌아간다!</a:t>
              </a:r>
            </a:p>
          </p:txBody>
        </p:sp>
      </p:grpSp>
      <p:sp>
        <p:nvSpPr>
          <p:cNvPr id="73" name="TextBox 73"/>
          <p:cNvSpPr txBox="1"/>
          <p:nvPr/>
        </p:nvSpPr>
        <p:spPr>
          <a:xfrm rot="-1157345">
            <a:off x="607279" y="5676927"/>
            <a:ext cx="5483548" cy="217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8319" spc="1314">
                <a:solidFill>
                  <a:srgbClr val="FFFFFF"/>
                </a:solidFill>
                <a:latin typeface="HK Modular Bold Italics"/>
              </a:rPr>
              <a:t>GAME</a:t>
            </a:r>
          </a:p>
          <a:p>
            <a:pPr algn="ctr">
              <a:lnSpc>
                <a:spcPts val="8319"/>
              </a:lnSpc>
            </a:pPr>
            <a:r>
              <a:rPr lang="en-US" sz="8319" spc="1314">
                <a:solidFill>
                  <a:srgbClr val="FFFFFF"/>
                </a:solidFill>
                <a:latin typeface="HK Modular Bold Italics"/>
              </a:rPr>
              <a:t>START</a:t>
            </a:r>
          </a:p>
        </p:txBody>
      </p:sp>
      <p:sp>
        <p:nvSpPr>
          <p:cNvPr id="74" name="AutoShape 74"/>
          <p:cNvSpPr/>
          <p:nvPr/>
        </p:nvSpPr>
        <p:spPr>
          <a:xfrm flipV="1">
            <a:off x="13866899" y="3611959"/>
            <a:ext cx="1335139" cy="110805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5" name="Group 75"/>
          <p:cNvGrpSpPr/>
          <p:nvPr/>
        </p:nvGrpSpPr>
        <p:grpSpPr>
          <a:xfrm>
            <a:off x="11435369" y="4720010"/>
            <a:ext cx="2431529" cy="895485"/>
            <a:chOff x="0" y="0"/>
            <a:chExt cx="1187579" cy="437362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187579" cy="437362"/>
            </a:xfrm>
            <a:custGeom>
              <a:avLst/>
              <a:gdLst/>
              <a:ahLst/>
              <a:cxnLst/>
              <a:rect l="l" t="t" r="r" b="b"/>
              <a:pathLst>
                <a:path w="1187579" h="437362">
                  <a:moveTo>
                    <a:pt x="63679" y="0"/>
                  </a:moveTo>
                  <a:lnTo>
                    <a:pt x="1123899" y="0"/>
                  </a:lnTo>
                  <a:cubicBezTo>
                    <a:pt x="1140788" y="0"/>
                    <a:pt x="1156985" y="6709"/>
                    <a:pt x="1168927" y="18651"/>
                  </a:cubicBezTo>
                  <a:cubicBezTo>
                    <a:pt x="1180870" y="30593"/>
                    <a:pt x="1187579" y="46791"/>
                    <a:pt x="1187579" y="63679"/>
                  </a:cubicBezTo>
                  <a:lnTo>
                    <a:pt x="1187579" y="373683"/>
                  </a:lnTo>
                  <a:cubicBezTo>
                    <a:pt x="1187579" y="408852"/>
                    <a:pt x="1159068" y="437362"/>
                    <a:pt x="1123899" y="437362"/>
                  </a:cubicBezTo>
                  <a:lnTo>
                    <a:pt x="63679" y="437362"/>
                  </a:lnTo>
                  <a:cubicBezTo>
                    <a:pt x="28510" y="437362"/>
                    <a:pt x="0" y="408852"/>
                    <a:pt x="0" y="373683"/>
                  </a:cubicBezTo>
                  <a:lnTo>
                    <a:pt x="0" y="63679"/>
                  </a:lnTo>
                  <a:cubicBezTo>
                    <a:pt x="0" y="28510"/>
                    <a:pt x="28510" y="0"/>
                    <a:pt x="636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1187579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공이 벽에 부딪혀 튕김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 flipH="1">
            <a:off x="12651134" y="4092972"/>
            <a:ext cx="0" cy="62703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9" name="AutoShape 79"/>
          <p:cNvSpPr/>
          <p:nvPr/>
        </p:nvSpPr>
        <p:spPr>
          <a:xfrm flipH="1" flipV="1">
            <a:off x="13866898" y="5149051"/>
            <a:ext cx="1255504" cy="1870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0" name="AutoShape 80"/>
          <p:cNvSpPr/>
          <p:nvPr/>
        </p:nvSpPr>
        <p:spPr>
          <a:xfrm flipV="1">
            <a:off x="10095780" y="4336950"/>
            <a:ext cx="596339" cy="80215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" name="AutoShape 81"/>
          <p:cNvSpPr/>
          <p:nvPr/>
        </p:nvSpPr>
        <p:spPr>
          <a:xfrm>
            <a:off x="10692119" y="4336950"/>
            <a:ext cx="4868343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AutoShape 82"/>
          <p:cNvSpPr/>
          <p:nvPr/>
        </p:nvSpPr>
        <p:spPr>
          <a:xfrm>
            <a:off x="15560462" y="4336950"/>
            <a:ext cx="777705" cy="3700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76087" y="1102989"/>
            <a:ext cx="3523234" cy="1500320"/>
            <a:chOff x="0" y="0"/>
            <a:chExt cx="812800" cy="346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43948" y="0"/>
                  </a:moveTo>
                  <a:lnTo>
                    <a:pt x="768852" y="0"/>
                  </a:lnTo>
                  <a:cubicBezTo>
                    <a:pt x="793124" y="0"/>
                    <a:pt x="812800" y="19676"/>
                    <a:pt x="812800" y="43948"/>
                  </a:cubicBezTo>
                  <a:lnTo>
                    <a:pt x="812800" y="302172"/>
                  </a:lnTo>
                  <a:cubicBezTo>
                    <a:pt x="812800" y="326443"/>
                    <a:pt x="793124" y="346119"/>
                    <a:pt x="768852" y="346119"/>
                  </a:cubicBezTo>
                  <a:lnTo>
                    <a:pt x="43948" y="346119"/>
                  </a:lnTo>
                  <a:cubicBezTo>
                    <a:pt x="19676" y="346119"/>
                    <a:pt x="0" y="326443"/>
                    <a:pt x="0" y="302172"/>
                  </a:cubicBezTo>
                  <a:lnTo>
                    <a:pt x="0" y="43948"/>
                  </a:lnTo>
                  <a:cubicBezTo>
                    <a:pt x="0" y="19676"/>
                    <a:pt x="19676" y="0"/>
                    <a:pt x="43948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3461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000000"/>
                  </a:solidFill>
                  <a:ea typeface="Arcade Gamer"/>
                </a:rPr>
                <a:t>메인 웹페이지</a:t>
              </a:r>
              <a:endParaRPr lang="en-US" sz="2499" dirty="0">
                <a:solidFill>
                  <a:srgbClr val="000000"/>
                </a:solidFill>
                <a:ea typeface="Arcade Gamer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700" y="1028700"/>
            <a:ext cx="4919047" cy="8257729"/>
            <a:chOff x="0" y="0"/>
            <a:chExt cx="1295552" cy="21748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5552" cy="2174875"/>
            </a:xfrm>
            <a:custGeom>
              <a:avLst/>
              <a:gdLst/>
              <a:ahLst/>
              <a:cxnLst/>
              <a:rect l="l" t="t" r="r" b="b"/>
              <a:pathLst>
                <a:path w="1295552" h="2174875">
                  <a:moveTo>
                    <a:pt x="77119" y="0"/>
                  </a:moveTo>
                  <a:lnTo>
                    <a:pt x="1218432" y="0"/>
                  </a:lnTo>
                  <a:cubicBezTo>
                    <a:pt x="1261024" y="0"/>
                    <a:pt x="1295552" y="34528"/>
                    <a:pt x="1295552" y="77119"/>
                  </a:cubicBezTo>
                  <a:lnTo>
                    <a:pt x="1295552" y="2097756"/>
                  </a:lnTo>
                  <a:cubicBezTo>
                    <a:pt x="1295552" y="2118209"/>
                    <a:pt x="1287426" y="2137825"/>
                    <a:pt x="1272964" y="2152287"/>
                  </a:cubicBezTo>
                  <a:cubicBezTo>
                    <a:pt x="1258501" y="2166750"/>
                    <a:pt x="1238885" y="2174875"/>
                    <a:pt x="1218432" y="2174875"/>
                  </a:cubicBezTo>
                  <a:lnTo>
                    <a:pt x="77119" y="2174875"/>
                  </a:lnTo>
                  <a:cubicBezTo>
                    <a:pt x="34528" y="2174875"/>
                    <a:pt x="0" y="2140347"/>
                    <a:pt x="0" y="2097756"/>
                  </a:cubicBezTo>
                  <a:lnTo>
                    <a:pt x="0" y="77119"/>
                  </a:lnTo>
                  <a:cubicBezTo>
                    <a:pt x="0" y="34528"/>
                    <a:pt x="34528" y="0"/>
                    <a:pt x="7711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95552" cy="22034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95631" y="1719152"/>
            <a:ext cx="2511007" cy="884157"/>
            <a:chOff x="0" y="0"/>
            <a:chExt cx="1226396" cy="4318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6396" cy="431829"/>
            </a:xfrm>
            <a:custGeom>
              <a:avLst/>
              <a:gdLst/>
              <a:ahLst/>
              <a:cxnLst/>
              <a:rect l="l" t="t" r="r" b="b"/>
              <a:pathLst>
                <a:path w="1226396" h="431829">
                  <a:moveTo>
                    <a:pt x="61664" y="0"/>
                  </a:moveTo>
                  <a:lnTo>
                    <a:pt x="1164732" y="0"/>
                  </a:lnTo>
                  <a:cubicBezTo>
                    <a:pt x="1198788" y="0"/>
                    <a:pt x="1226396" y="27608"/>
                    <a:pt x="1226396" y="61664"/>
                  </a:cubicBezTo>
                  <a:lnTo>
                    <a:pt x="1226396" y="370166"/>
                  </a:lnTo>
                  <a:cubicBezTo>
                    <a:pt x="1226396" y="386520"/>
                    <a:pt x="1219899" y="402204"/>
                    <a:pt x="1208335" y="413768"/>
                  </a:cubicBezTo>
                  <a:cubicBezTo>
                    <a:pt x="1196771" y="425333"/>
                    <a:pt x="1181087" y="431829"/>
                    <a:pt x="1164732" y="431829"/>
                  </a:cubicBezTo>
                  <a:lnTo>
                    <a:pt x="61664" y="431829"/>
                  </a:lnTo>
                  <a:cubicBezTo>
                    <a:pt x="45310" y="431829"/>
                    <a:pt x="29625" y="425333"/>
                    <a:pt x="18061" y="413768"/>
                  </a:cubicBezTo>
                  <a:cubicBezTo>
                    <a:pt x="6497" y="402204"/>
                    <a:pt x="0" y="386520"/>
                    <a:pt x="0" y="370166"/>
                  </a:cubicBezTo>
                  <a:lnTo>
                    <a:pt x="0" y="61664"/>
                  </a:lnTo>
                  <a:cubicBezTo>
                    <a:pt x="0" y="45310"/>
                    <a:pt x="6497" y="29625"/>
                    <a:pt x="18061" y="18061"/>
                  </a:cubicBezTo>
                  <a:cubicBezTo>
                    <a:pt x="29625" y="6497"/>
                    <a:pt x="45310" y="0"/>
                    <a:pt x="616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26396" cy="4604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핑퐁게임 이미지 클릭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02037" y="1680218"/>
            <a:ext cx="2272258" cy="962025"/>
            <a:chOff x="0" y="0"/>
            <a:chExt cx="1109790" cy="4698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공의 X축 반전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공 속도 +0.5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02037" y="2997597"/>
            <a:ext cx="2272258" cy="1228725"/>
            <a:chOff x="0" y="0"/>
            <a:chExt cx="1109790" cy="6001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9790" cy="600119"/>
            </a:xfrm>
            <a:custGeom>
              <a:avLst/>
              <a:gdLst/>
              <a:ahLst/>
              <a:cxnLst/>
              <a:rect l="l" t="t" r="r" b="b"/>
              <a:pathLst>
                <a:path w="1109790" h="600119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531976"/>
                  </a:lnTo>
                  <a:cubicBezTo>
                    <a:pt x="1109790" y="569611"/>
                    <a:pt x="1079281" y="600119"/>
                    <a:pt x="1041647" y="600119"/>
                  </a:cubicBezTo>
                  <a:lnTo>
                    <a:pt x="68143" y="600119"/>
                  </a:lnTo>
                  <a:cubicBezTo>
                    <a:pt x="30509" y="600119"/>
                    <a:pt x="0" y="569611"/>
                    <a:pt x="0" y="531976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109790" cy="6286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공이 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플레이어패들에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부딪혔다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60382" y="3097676"/>
            <a:ext cx="2272258" cy="962025"/>
            <a:chOff x="0" y="0"/>
            <a:chExt cx="1109790" cy="4698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9790" cy="469861"/>
            </a:xfrm>
            <a:custGeom>
              <a:avLst/>
              <a:gdLst/>
              <a:ahLst/>
              <a:cxnLst/>
              <a:rect l="l" t="t" r="r" b="b"/>
              <a:pathLst>
                <a:path w="1109790" h="469861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공이 오른쪽벽에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부딪혔다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09238" y="4925383"/>
            <a:ext cx="2275800" cy="1228725"/>
            <a:chOff x="0" y="0"/>
            <a:chExt cx="1111519" cy="6001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1519" cy="600119"/>
            </a:xfrm>
            <a:custGeom>
              <a:avLst/>
              <a:gdLst/>
              <a:ahLst/>
              <a:cxnLst/>
              <a:rect l="l" t="t" r="r" b="b"/>
              <a:pathLst>
                <a:path w="1111519" h="600119">
                  <a:moveTo>
                    <a:pt x="68037" y="0"/>
                  </a:moveTo>
                  <a:lnTo>
                    <a:pt x="1043482" y="0"/>
                  </a:lnTo>
                  <a:cubicBezTo>
                    <a:pt x="1061527" y="0"/>
                    <a:pt x="1078832" y="7168"/>
                    <a:pt x="1091592" y="19928"/>
                  </a:cubicBezTo>
                  <a:cubicBezTo>
                    <a:pt x="1104351" y="32687"/>
                    <a:pt x="1111519" y="49992"/>
                    <a:pt x="1111519" y="68037"/>
                  </a:cubicBezTo>
                  <a:lnTo>
                    <a:pt x="1111519" y="532082"/>
                  </a:lnTo>
                  <a:cubicBezTo>
                    <a:pt x="1111519" y="550127"/>
                    <a:pt x="1104351" y="567432"/>
                    <a:pt x="1091592" y="580192"/>
                  </a:cubicBezTo>
                  <a:cubicBezTo>
                    <a:pt x="1078832" y="592951"/>
                    <a:pt x="1061527" y="600119"/>
                    <a:pt x="1043482" y="600119"/>
                  </a:cubicBezTo>
                  <a:lnTo>
                    <a:pt x="68037" y="600119"/>
                  </a:lnTo>
                  <a:cubicBezTo>
                    <a:pt x="30461" y="600119"/>
                    <a:pt x="0" y="569658"/>
                    <a:pt x="0" y="532082"/>
                  </a:cubicBezTo>
                  <a:lnTo>
                    <a:pt x="0" y="68037"/>
                  </a:lnTo>
                  <a:cubicBezTo>
                    <a:pt x="0" y="49992"/>
                    <a:pt x="7168" y="32687"/>
                    <a:pt x="19928" y="19928"/>
                  </a:cubicBezTo>
                  <a:cubicBezTo>
                    <a:pt x="32687" y="7168"/>
                    <a:pt x="49992" y="0"/>
                    <a:pt x="68037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111519" cy="6286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1플레이어가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목표점수에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도달했다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202037" y="6101202"/>
            <a:ext cx="2431529" cy="895485"/>
            <a:chOff x="0" y="0"/>
            <a:chExt cx="1187579" cy="4373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87579" cy="437362"/>
            </a:xfrm>
            <a:custGeom>
              <a:avLst/>
              <a:gdLst/>
              <a:ahLst/>
              <a:cxnLst/>
              <a:rect l="l" t="t" r="r" b="b"/>
              <a:pathLst>
                <a:path w="1187579" h="437362">
                  <a:moveTo>
                    <a:pt x="63679" y="0"/>
                  </a:moveTo>
                  <a:lnTo>
                    <a:pt x="1123899" y="0"/>
                  </a:lnTo>
                  <a:cubicBezTo>
                    <a:pt x="1140788" y="0"/>
                    <a:pt x="1156985" y="6709"/>
                    <a:pt x="1168927" y="18651"/>
                  </a:cubicBezTo>
                  <a:cubicBezTo>
                    <a:pt x="1180870" y="30593"/>
                    <a:pt x="1187579" y="46791"/>
                    <a:pt x="1187579" y="63679"/>
                  </a:cubicBezTo>
                  <a:lnTo>
                    <a:pt x="1187579" y="373683"/>
                  </a:lnTo>
                  <a:cubicBezTo>
                    <a:pt x="1187579" y="408852"/>
                    <a:pt x="1159068" y="437362"/>
                    <a:pt x="1123899" y="437362"/>
                  </a:cubicBezTo>
                  <a:lnTo>
                    <a:pt x="63679" y="437362"/>
                  </a:lnTo>
                  <a:cubicBezTo>
                    <a:pt x="28510" y="437362"/>
                    <a:pt x="0" y="408852"/>
                    <a:pt x="0" y="373683"/>
                  </a:cubicBezTo>
                  <a:lnTo>
                    <a:pt x="0" y="63679"/>
                  </a:lnTo>
                  <a:cubicBezTo>
                    <a:pt x="0" y="28510"/>
                    <a:pt x="28510" y="0"/>
                    <a:pt x="636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187579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공의 Y축 반전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17048" y="2008706"/>
            <a:ext cx="4014352" cy="2050996"/>
            <a:chOff x="0" y="0"/>
            <a:chExt cx="5352469" cy="2734661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38100"/>
              <a:ext cx="5352469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핑퐁 게임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ea typeface="Arcade Gamer"/>
                </a:rPr>
                <a:t>알고리즘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729668"/>
              <a:ext cx="5352469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Garet"/>
                  <a:ea typeface="Garet"/>
                </a:rPr>
                <a:t> 핑퐁 게임 이렇게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Garet"/>
                  <a:ea typeface="Garet"/>
                </a:rPr>
                <a:t>돌아간다!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 rot="-1157345">
            <a:off x="607279" y="5676927"/>
            <a:ext cx="5483548" cy="217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8319" spc="1314">
                <a:solidFill>
                  <a:srgbClr val="FFFFFF"/>
                </a:solidFill>
                <a:latin typeface="HK Modular Bold Italics"/>
              </a:rPr>
              <a:t>GAME</a:t>
            </a:r>
          </a:p>
          <a:p>
            <a:pPr algn="ctr">
              <a:lnSpc>
                <a:spcPts val="8319"/>
              </a:lnSpc>
            </a:pPr>
            <a:r>
              <a:rPr lang="en-US" sz="8319" spc="1314">
                <a:solidFill>
                  <a:srgbClr val="FFFFFF"/>
                </a:solidFill>
                <a:latin typeface="HK Modular Bold Italics"/>
              </a:rPr>
              <a:t>START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5202037" y="4688217"/>
            <a:ext cx="2431529" cy="962025"/>
            <a:chOff x="0" y="0"/>
            <a:chExt cx="1187579" cy="46986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87579" cy="469861"/>
            </a:xfrm>
            <a:custGeom>
              <a:avLst/>
              <a:gdLst/>
              <a:ahLst/>
              <a:cxnLst/>
              <a:rect l="l" t="t" r="r" b="b"/>
              <a:pathLst>
                <a:path w="1187579" h="469861">
                  <a:moveTo>
                    <a:pt x="63679" y="0"/>
                  </a:moveTo>
                  <a:lnTo>
                    <a:pt x="1123899" y="0"/>
                  </a:lnTo>
                  <a:cubicBezTo>
                    <a:pt x="1140788" y="0"/>
                    <a:pt x="1156985" y="6709"/>
                    <a:pt x="1168927" y="18651"/>
                  </a:cubicBezTo>
                  <a:cubicBezTo>
                    <a:pt x="1180870" y="30593"/>
                    <a:pt x="1187579" y="46791"/>
                    <a:pt x="1187579" y="63679"/>
                  </a:cubicBezTo>
                  <a:lnTo>
                    <a:pt x="1187579" y="406181"/>
                  </a:lnTo>
                  <a:cubicBezTo>
                    <a:pt x="1187579" y="441351"/>
                    <a:pt x="1159068" y="469861"/>
                    <a:pt x="1123899" y="469861"/>
                  </a:cubicBezTo>
                  <a:lnTo>
                    <a:pt x="63679" y="469861"/>
                  </a:lnTo>
                  <a:cubicBezTo>
                    <a:pt x="28510" y="469861"/>
                    <a:pt x="0" y="441351"/>
                    <a:pt x="0" y="406181"/>
                  </a:cubicBezTo>
                  <a:lnTo>
                    <a:pt x="0" y="63679"/>
                  </a:lnTo>
                  <a:cubicBezTo>
                    <a:pt x="0" y="28510"/>
                    <a:pt x="28510" y="0"/>
                    <a:pt x="636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187579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공이 상 , 하 벽에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부딪혔다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12779" y="3164217"/>
            <a:ext cx="2272258" cy="895485"/>
            <a:chOff x="0" y="0"/>
            <a:chExt cx="1109790" cy="43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공이 움직임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365121" y="3097676"/>
            <a:ext cx="1613886" cy="962025"/>
            <a:chOff x="0" y="0"/>
            <a:chExt cx="788235" cy="46986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88235" cy="469861"/>
            </a:xfrm>
            <a:custGeom>
              <a:avLst/>
              <a:gdLst/>
              <a:ahLst/>
              <a:cxnLst/>
              <a:rect l="l" t="t" r="r" b="b"/>
              <a:pathLst>
                <a:path w="788235" h="469861">
                  <a:moveTo>
                    <a:pt x="95941" y="0"/>
                  </a:moveTo>
                  <a:lnTo>
                    <a:pt x="692294" y="0"/>
                  </a:lnTo>
                  <a:cubicBezTo>
                    <a:pt x="745281" y="0"/>
                    <a:pt x="788235" y="42954"/>
                    <a:pt x="788235" y="95941"/>
                  </a:cubicBezTo>
                  <a:lnTo>
                    <a:pt x="788235" y="373920"/>
                  </a:lnTo>
                  <a:cubicBezTo>
                    <a:pt x="788235" y="426906"/>
                    <a:pt x="745281" y="469861"/>
                    <a:pt x="692294" y="469861"/>
                  </a:cubicBezTo>
                  <a:lnTo>
                    <a:pt x="95941" y="469861"/>
                  </a:lnTo>
                  <a:cubicBezTo>
                    <a:pt x="42954" y="469861"/>
                    <a:pt x="0" y="426906"/>
                    <a:pt x="0" y="373920"/>
                  </a:cubicBezTo>
                  <a:lnTo>
                    <a:pt x="0" y="95941"/>
                  </a:lnTo>
                  <a:cubicBezTo>
                    <a:pt x="0" y="42954"/>
                    <a:pt x="42954" y="0"/>
                    <a:pt x="95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788235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 플레이어1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점수 +1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789568" y="4452827"/>
            <a:ext cx="1613886" cy="962025"/>
            <a:chOff x="0" y="0"/>
            <a:chExt cx="788235" cy="46986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88235" cy="469861"/>
            </a:xfrm>
            <a:custGeom>
              <a:avLst/>
              <a:gdLst/>
              <a:ahLst/>
              <a:cxnLst/>
              <a:rect l="l" t="t" r="r" b="b"/>
              <a:pathLst>
                <a:path w="788235" h="469861">
                  <a:moveTo>
                    <a:pt x="95941" y="0"/>
                  </a:moveTo>
                  <a:lnTo>
                    <a:pt x="692294" y="0"/>
                  </a:lnTo>
                  <a:cubicBezTo>
                    <a:pt x="745281" y="0"/>
                    <a:pt x="788235" y="42954"/>
                    <a:pt x="788235" y="95941"/>
                  </a:cubicBezTo>
                  <a:lnTo>
                    <a:pt x="788235" y="373920"/>
                  </a:lnTo>
                  <a:cubicBezTo>
                    <a:pt x="788235" y="426906"/>
                    <a:pt x="745281" y="469861"/>
                    <a:pt x="692294" y="469861"/>
                  </a:cubicBezTo>
                  <a:lnTo>
                    <a:pt x="95941" y="469861"/>
                  </a:lnTo>
                  <a:cubicBezTo>
                    <a:pt x="42954" y="469861"/>
                    <a:pt x="0" y="426906"/>
                    <a:pt x="0" y="373920"/>
                  </a:cubicBezTo>
                  <a:lnTo>
                    <a:pt x="0" y="95941"/>
                  </a:lnTo>
                  <a:cubicBezTo>
                    <a:pt x="0" y="42954"/>
                    <a:pt x="42954" y="0"/>
                    <a:pt x="95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788235" cy="498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 플레이어2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점수 +1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888620" y="6878008"/>
            <a:ext cx="2275800" cy="1495425"/>
            <a:chOff x="0" y="0"/>
            <a:chExt cx="1111519" cy="73037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11519" cy="730378"/>
            </a:xfrm>
            <a:custGeom>
              <a:avLst/>
              <a:gdLst/>
              <a:ahLst/>
              <a:cxnLst/>
              <a:rect l="l" t="t" r="r" b="b"/>
              <a:pathLst>
                <a:path w="1111519" h="730378">
                  <a:moveTo>
                    <a:pt x="68037" y="0"/>
                  </a:moveTo>
                  <a:lnTo>
                    <a:pt x="1043482" y="0"/>
                  </a:lnTo>
                  <a:cubicBezTo>
                    <a:pt x="1061527" y="0"/>
                    <a:pt x="1078832" y="7168"/>
                    <a:pt x="1091592" y="19928"/>
                  </a:cubicBezTo>
                  <a:cubicBezTo>
                    <a:pt x="1104351" y="32687"/>
                    <a:pt x="1111519" y="49992"/>
                    <a:pt x="1111519" y="68037"/>
                  </a:cubicBezTo>
                  <a:lnTo>
                    <a:pt x="1111519" y="662341"/>
                  </a:lnTo>
                  <a:cubicBezTo>
                    <a:pt x="1111519" y="699917"/>
                    <a:pt x="1081058" y="730378"/>
                    <a:pt x="1043482" y="730378"/>
                  </a:cubicBezTo>
                  <a:lnTo>
                    <a:pt x="68037" y="730378"/>
                  </a:lnTo>
                  <a:cubicBezTo>
                    <a:pt x="49992" y="730378"/>
                    <a:pt x="32687" y="723210"/>
                    <a:pt x="19928" y="710450"/>
                  </a:cubicBezTo>
                  <a:cubicBezTo>
                    <a:pt x="7168" y="697691"/>
                    <a:pt x="0" y="680385"/>
                    <a:pt x="0" y="662341"/>
                  </a:cubicBezTo>
                  <a:lnTo>
                    <a:pt x="0" y="68037"/>
                  </a:lnTo>
                  <a:cubicBezTo>
                    <a:pt x="0" y="49992"/>
                    <a:pt x="7168" y="32687"/>
                    <a:pt x="19928" y="19928"/>
                  </a:cubicBezTo>
                  <a:cubicBezTo>
                    <a:pt x="32687" y="7168"/>
                    <a:pt x="49992" y="0"/>
                    <a:pt x="680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1111519" cy="7589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“플레이어2 승리!”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메시지 출력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리셋버튼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나타낸다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257731" y="6878008"/>
            <a:ext cx="2275800" cy="1495425"/>
            <a:chOff x="0" y="0"/>
            <a:chExt cx="1111519" cy="73037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11519" cy="730378"/>
            </a:xfrm>
            <a:custGeom>
              <a:avLst/>
              <a:gdLst/>
              <a:ahLst/>
              <a:cxnLst/>
              <a:rect l="l" t="t" r="r" b="b"/>
              <a:pathLst>
                <a:path w="1111519" h="730378">
                  <a:moveTo>
                    <a:pt x="68037" y="0"/>
                  </a:moveTo>
                  <a:lnTo>
                    <a:pt x="1043482" y="0"/>
                  </a:lnTo>
                  <a:cubicBezTo>
                    <a:pt x="1061527" y="0"/>
                    <a:pt x="1078832" y="7168"/>
                    <a:pt x="1091592" y="19928"/>
                  </a:cubicBezTo>
                  <a:cubicBezTo>
                    <a:pt x="1104351" y="32687"/>
                    <a:pt x="1111519" y="49992"/>
                    <a:pt x="1111519" y="68037"/>
                  </a:cubicBezTo>
                  <a:lnTo>
                    <a:pt x="1111519" y="662341"/>
                  </a:lnTo>
                  <a:cubicBezTo>
                    <a:pt x="1111519" y="699917"/>
                    <a:pt x="1081058" y="730378"/>
                    <a:pt x="1043482" y="730378"/>
                  </a:cubicBezTo>
                  <a:lnTo>
                    <a:pt x="68037" y="730378"/>
                  </a:lnTo>
                  <a:cubicBezTo>
                    <a:pt x="49992" y="730378"/>
                    <a:pt x="32687" y="723210"/>
                    <a:pt x="19928" y="710450"/>
                  </a:cubicBezTo>
                  <a:cubicBezTo>
                    <a:pt x="7168" y="697691"/>
                    <a:pt x="0" y="680385"/>
                    <a:pt x="0" y="662341"/>
                  </a:cubicBezTo>
                  <a:lnTo>
                    <a:pt x="0" y="68037"/>
                  </a:lnTo>
                  <a:cubicBezTo>
                    <a:pt x="0" y="49992"/>
                    <a:pt x="7168" y="32687"/>
                    <a:pt x="19928" y="19928"/>
                  </a:cubicBezTo>
                  <a:cubicBezTo>
                    <a:pt x="32687" y="7168"/>
                    <a:pt x="49992" y="0"/>
                    <a:pt x="680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1111519" cy="75895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“플레이어1 승리!”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메시지 출력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리셋버튼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나타낸다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512779" y="8960261"/>
            <a:ext cx="2431529" cy="895485"/>
            <a:chOff x="0" y="0"/>
            <a:chExt cx="1187579" cy="43736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87579" cy="437362"/>
            </a:xfrm>
            <a:custGeom>
              <a:avLst/>
              <a:gdLst/>
              <a:ahLst/>
              <a:cxnLst/>
              <a:rect l="l" t="t" r="r" b="b"/>
              <a:pathLst>
                <a:path w="1187579" h="437362">
                  <a:moveTo>
                    <a:pt x="63679" y="0"/>
                  </a:moveTo>
                  <a:lnTo>
                    <a:pt x="1123899" y="0"/>
                  </a:lnTo>
                  <a:cubicBezTo>
                    <a:pt x="1140788" y="0"/>
                    <a:pt x="1156985" y="6709"/>
                    <a:pt x="1168927" y="18651"/>
                  </a:cubicBezTo>
                  <a:cubicBezTo>
                    <a:pt x="1180870" y="30593"/>
                    <a:pt x="1187579" y="46791"/>
                    <a:pt x="1187579" y="63679"/>
                  </a:cubicBezTo>
                  <a:lnTo>
                    <a:pt x="1187579" y="373683"/>
                  </a:lnTo>
                  <a:cubicBezTo>
                    <a:pt x="1187579" y="408852"/>
                    <a:pt x="1159068" y="437362"/>
                    <a:pt x="1123899" y="437362"/>
                  </a:cubicBezTo>
                  <a:lnTo>
                    <a:pt x="63679" y="437362"/>
                  </a:lnTo>
                  <a:cubicBezTo>
                    <a:pt x="28510" y="437362"/>
                    <a:pt x="0" y="408852"/>
                    <a:pt x="0" y="373683"/>
                  </a:cubicBezTo>
                  <a:lnTo>
                    <a:pt x="0" y="63679"/>
                  </a:lnTo>
                  <a:cubicBezTo>
                    <a:pt x="0" y="28510"/>
                    <a:pt x="28510" y="0"/>
                    <a:pt x="63679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1187579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리셋버튼을 눌렀는가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6453028" y="7262702"/>
            <a:ext cx="2431529" cy="1228725"/>
            <a:chOff x="0" y="0"/>
            <a:chExt cx="1187579" cy="60011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187579" cy="600119"/>
            </a:xfrm>
            <a:custGeom>
              <a:avLst/>
              <a:gdLst/>
              <a:ahLst/>
              <a:cxnLst/>
              <a:rect l="l" t="t" r="r" b="b"/>
              <a:pathLst>
                <a:path w="1187579" h="600119">
                  <a:moveTo>
                    <a:pt x="63679" y="0"/>
                  </a:moveTo>
                  <a:lnTo>
                    <a:pt x="1123899" y="0"/>
                  </a:lnTo>
                  <a:cubicBezTo>
                    <a:pt x="1140788" y="0"/>
                    <a:pt x="1156985" y="6709"/>
                    <a:pt x="1168927" y="18651"/>
                  </a:cubicBezTo>
                  <a:cubicBezTo>
                    <a:pt x="1180870" y="30593"/>
                    <a:pt x="1187579" y="46791"/>
                    <a:pt x="1187579" y="63679"/>
                  </a:cubicBezTo>
                  <a:lnTo>
                    <a:pt x="1187579" y="536440"/>
                  </a:lnTo>
                  <a:cubicBezTo>
                    <a:pt x="1187579" y="571609"/>
                    <a:pt x="1159068" y="600119"/>
                    <a:pt x="1123899" y="600119"/>
                  </a:cubicBezTo>
                  <a:lnTo>
                    <a:pt x="63679" y="600119"/>
                  </a:lnTo>
                  <a:cubicBezTo>
                    <a:pt x="28510" y="600119"/>
                    <a:pt x="0" y="571609"/>
                    <a:pt x="0" y="536440"/>
                  </a:cubicBezTo>
                  <a:lnTo>
                    <a:pt x="0" y="63679"/>
                  </a:lnTo>
                  <a:cubicBezTo>
                    <a:pt x="0" y="28510"/>
                    <a:pt x="28510" y="0"/>
                    <a:pt x="636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1187579" cy="6286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  <a:ea typeface="Garet Bold"/>
                </a:rPr>
                <a:t>점수,공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패들위치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초기화 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5310653" y="8909667"/>
            <a:ext cx="2431529" cy="895485"/>
            <a:chOff x="0" y="0"/>
            <a:chExt cx="1187579" cy="43736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187579" cy="437362"/>
            </a:xfrm>
            <a:custGeom>
              <a:avLst/>
              <a:gdLst/>
              <a:ahLst/>
              <a:cxnLst/>
              <a:rect l="l" t="t" r="r" b="b"/>
              <a:pathLst>
                <a:path w="1187579" h="437362">
                  <a:moveTo>
                    <a:pt x="63679" y="0"/>
                  </a:moveTo>
                  <a:lnTo>
                    <a:pt x="1123899" y="0"/>
                  </a:lnTo>
                  <a:cubicBezTo>
                    <a:pt x="1140788" y="0"/>
                    <a:pt x="1156985" y="6709"/>
                    <a:pt x="1168927" y="18651"/>
                  </a:cubicBezTo>
                  <a:cubicBezTo>
                    <a:pt x="1180870" y="30593"/>
                    <a:pt x="1187579" y="46791"/>
                    <a:pt x="1187579" y="63679"/>
                  </a:cubicBezTo>
                  <a:lnTo>
                    <a:pt x="1187579" y="373683"/>
                  </a:lnTo>
                  <a:cubicBezTo>
                    <a:pt x="1187579" y="408852"/>
                    <a:pt x="1159068" y="437362"/>
                    <a:pt x="1123899" y="437362"/>
                  </a:cubicBezTo>
                  <a:lnTo>
                    <a:pt x="63679" y="437362"/>
                  </a:lnTo>
                  <a:cubicBezTo>
                    <a:pt x="28510" y="437362"/>
                    <a:pt x="0" y="408852"/>
                    <a:pt x="0" y="373683"/>
                  </a:cubicBezTo>
                  <a:lnTo>
                    <a:pt x="0" y="63679"/>
                  </a:lnTo>
                  <a:cubicBezTo>
                    <a:pt x="0" y="28510"/>
                    <a:pt x="28510" y="0"/>
                    <a:pt x="636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28575"/>
              <a:ext cx="1187579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Garet Bold"/>
                </a:rPr>
                <a:t>기다린다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>
            <a:off x="10099321" y="2143684"/>
            <a:ext cx="1296310" cy="1754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 flipH="1">
            <a:off x="12648909" y="2603309"/>
            <a:ext cx="2225" cy="56090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>
            <a:off x="13785038" y="3611959"/>
            <a:ext cx="1417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 flipV="1">
            <a:off x="16338167" y="2642243"/>
            <a:ext cx="0" cy="35535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 flipH="1">
            <a:off x="12647138" y="4059701"/>
            <a:ext cx="1771" cy="86568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62"/>
          <p:cNvSpPr/>
          <p:nvPr/>
        </p:nvSpPr>
        <p:spPr>
          <a:xfrm flipH="1">
            <a:off x="11395631" y="6154108"/>
            <a:ext cx="1251507" cy="723900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>
            <a:off x="12647138" y="6154108"/>
            <a:ext cx="1379382" cy="72390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4" name="AutoShape 64"/>
          <p:cNvSpPr/>
          <p:nvPr/>
        </p:nvSpPr>
        <p:spPr>
          <a:xfrm flipH="1">
            <a:off x="12728544" y="8373433"/>
            <a:ext cx="1297976" cy="58682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5" name="AutoShape 65"/>
          <p:cNvSpPr/>
          <p:nvPr/>
        </p:nvSpPr>
        <p:spPr>
          <a:xfrm>
            <a:off x="11395631" y="8373433"/>
            <a:ext cx="1332913" cy="58682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6" name="AutoShape 66"/>
          <p:cNvSpPr/>
          <p:nvPr/>
        </p:nvSpPr>
        <p:spPr>
          <a:xfrm flipV="1">
            <a:off x="13944309" y="9357410"/>
            <a:ext cx="1366344" cy="5059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7" name="AutoShape 67"/>
          <p:cNvSpPr/>
          <p:nvPr/>
        </p:nvSpPr>
        <p:spPr>
          <a:xfrm>
            <a:off x="12648909" y="4059701"/>
            <a:ext cx="2553129" cy="110952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8" name="AutoShape 68"/>
          <p:cNvSpPr/>
          <p:nvPr/>
        </p:nvSpPr>
        <p:spPr>
          <a:xfrm>
            <a:off x="16417802" y="5650242"/>
            <a:ext cx="0" cy="45096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9" name="AutoShape 69"/>
          <p:cNvSpPr/>
          <p:nvPr/>
        </p:nvSpPr>
        <p:spPr>
          <a:xfrm flipH="1" flipV="1">
            <a:off x="7668792" y="8491427"/>
            <a:ext cx="3843987" cy="916576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0" name="AutoShape 70"/>
          <p:cNvSpPr/>
          <p:nvPr/>
        </p:nvSpPr>
        <p:spPr>
          <a:xfrm flipH="1" flipV="1">
            <a:off x="10732640" y="3611959"/>
            <a:ext cx="7801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1" name="AutoShape 71"/>
          <p:cNvSpPr/>
          <p:nvPr/>
        </p:nvSpPr>
        <p:spPr>
          <a:xfrm flipH="1">
            <a:off x="7979008" y="3578689"/>
            <a:ext cx="481374" cy="0"/>
          </a:xfrm>
          <a:prstGeom prst="line">
            <a:avLst/>
          </a:prstGeom>
          <a:ln w="38100" cap="flat">
            <a:solidFill>
              <a:srgbClr val="28FF0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2" name="AutoShape 72"/>
          <p:cNvSpPr/>
          <p:nvPr/>
        </p:nvSpPr>
        <p:spPr>
          <a:xfrm>
            <a:off x="9596511" y="4059701"/>
            <a:ext cx="0" cy="39312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3" name="AutoShape 73"/>
          <p:cNvSpPr/>
          <p:nvPr/>
        </p:nvSpPr>
        <p:spPr>
          <a:xfrm flipV="1">
            <a:off x="10403455" y="3611959"/>
            <a:ext cx="1109325" cy="234349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4" name="AutoShape 74"/>
          <p:cNvSpPr/>
          <p:nvPr/>
        </p:nvSpPr>
        <p:spPr>
          <a:xfrm flipV="1">
            <a:off x="7668792" y="5955457"/>
            <a:ext cx="2734662" cy="130724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3219</Words>
  <Application>Microsoft Office PowerPoint</Application>
  <PresentationFormat>사용자 지정</PresentationFormat>
  <Paragraphs>646</Paragraphs>
  <Slides>65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80" baseType="lpstr">
      <vt:lpstr>맑은 고딕</vt:lpstr>
      <vt:lpstr>Garet Bold</vt:lpstr>
      <vt:lpstr>HK Modular Bold</vt:lpstr>
      <vt:lpstr>Horta Bold</vt:lpstr>
      <vt:lpstr>Calibri</vt:lpstr>
      <vt:lpstr>Bungee Bold Italics</vt:lpstr>
      <vt:lpstr>Arial</vt:lpstr>
      <vt:lpstr>Big Shoulders Display Bold</vt:lpstr>
      <vt:lpstr>Garet</vt:lpstr>
      <vt:lpstr>Disket Mono</vt:lpstr>
      <vt:lpstr>HK Modular Bold Italics</vt:lpstr>
      <vt:lpstr>Arcade Gamer</vt:lpstr>
      <vt:lpstr>Arimo</vt:lpstr>
      <vt:lpstr>Agency FB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Project_team_2</dc:title>
  <cp:lastModifiedBy>2class_8</cp:lastModifiedBy>
  <cp:revision>17</cp:revision>
  <dcterms:created xsi:type="dcterms:W3CDTF">2006-08-16T00:00:00Z</dcterms:created>
  <dcterms:modified xsi:type="dcterms:W3CDTF">2024-01-08T03:32:42Z</dcterms:modified>
  <dc:identifier>DAF4y4Ibzak</dc:identifier>
</cp:coreProperties>
</file>